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356" r:id="rId3"/>
    <p:sldId id="357" r:id="rId4"/>
    <p:sldId id="399" r:id="rId5"/>
    <p:sldId id="398" r:id="rId6"/>
    <p:sldId id="402" r:id="rId7"/>
    <p:sldId id="400" r:id="rId8"/>
    <p:sldId id="404" r:id="rId9"/>
    <p:sldId id="405" r:id="rId10"/>
    <p:sldId id="417" r:id="rId11"/>
    <p:sldId id="406" r:id="rId12"/>
    <p:sldId id="407" r:id="rId13"/>
    <p:sldId id="408" r:id="rId14"/>
    <p:sldId id="411" r:id="rId15"/>
    <p:sldId id="410" r:id="rId16"/>
    <p:sldId id="409" r:id="rId17"/>
    <p:sldId id="412" r:id="rId18"/>
    <p:sldId id="413" r:id="rId19"/>
    <p:sldId id="414" r:id="rId20"/>
    <p:sldId id="415" r:id="rId21"/>
    <p:sldId id="416" r:id="rId22"/>
    <p:sldId id="418" r:id="rId23"/>
    <p:sldId id="419" r:id="rId24"/>
    <p:sldId id="422" r:id="rId25"/>
    <p:sldId id="426" r:id="rId26"/>
    <p:sldId id="428" r:id="rId27"/>
    <p:sldId id="427" r:id="rId28"/>
    <p:sldId id="421" r:id="rId29"/>
    <p:sldId id="425" r:id="rId30"/>
    <p:sldId id="423" r:id="rId31"/>
    <p:sldId id="424" r:id="rId32"/>
    <p:sldId id="429" r:id="rId33"/>
    <p:sldId id="430" r:id="rId34"/>
    <p:sldId id="431"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D7D7"/>
    <a:srgbClr val="EBDDD3"/>
    <a:srgbClr val="BFC0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70893" autoAdjust="0"/>
  </p:normalViewPr>
  <p:slideViewPr>
    <p:cSldViewPr snapToGrid="0">
      <p:cViewPr varScale="1">
        <p:scale>
          <a:sx n="67" d="100"/>
          <a:sy n="67" d="100"/>
        </p:scale>
        <p:origin x="120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353A4A-20AE-4566-A68A-B35E5E1ED1DA}" type="datetimeFigureOut">
              <a:rPr lang="en-US" smtClean="0"/>
              <a:t>12/2/2014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BAEF26-14F4-4BDD-8E39-B928CFF5AA89}" type="slidenum">
              <a:rPr lang="en-US" smtClean="0"/>
              <a:t>‹#›</a:t>
            </a:fld>
            <a:endParaRPr lang="en-US"/>
          </a:p>
        </p:txBody>
      </p:sp>
    </p:spTree>
    <p:extLst>
      <p:ext uri="{BB962C8B-B14F-4D97-AF65-F5344CB8AC3E}">
        <p14:creationId xmlns:p14="http://schemas.microsoft.com/office/powerpoint/2010/main" val="44838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a:t>
            </a:fld>
            <a:endParaRPr lang="en-US"/>
          </a:p>
        </p:txBody>
      </p:sp>
    </p:spTree>
    <p:extLst>
      <p:ext uri="{BB962C8B-B14F-4D97-AF65-F5344CB8AC3E}">
        <p14:creationId xmlns:p14="http://schemas.microsoft.com/office/powerpoint/2010/main" val="347030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dirty="0" smtClean="0"/>
              <a:t>If you think that it is going to be boring from here on out . . .   Think</a:t>
            </a:r>
            <a:r>
              <a:rPr lang="en-US" baseline="0" dirty="0" smtClean="0"/>
              <a:t> again . . .  We might disagree with James or each other.  This is very controversial stuff!</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3</a:t>
            </a:fld>
            <a:endParaRPr lang="en-US"/>
          </a:p>
        </p:txBody>
      </p:sp>
    </p:spTree>
    <p:extLst>
      <p:ext uri="{BB962C8B-B14F-4D97-AF65-F5344CB8AC3E}">
        <p14:creationId xmlns:p14="http://schemas.microsoft.com/office/powerpoint/2010/main" val="4269991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dirty="0" smtClean="0"/>
              <a:t>If you think that it is going to be boring from here on out . . .   Think</a:t>
            </a:r>
            <a:r>
              <a:rPr lang="en-US" baseline="0" dirty="0" smtClean="0"/>
              <a:t> again . . .  We might disagree with James or each other.  This is very controversial stuff!</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4</a:t>
            </a:fld>
            <a:endParaRPr lang="en-US"/>
          </a:p>
        </p:txBody>
      </p:sp>
    </p:spTree>
    <p:extLst>
      <p:ext uri="{BB962C8B-B14F-4D97-AF65-F5344CB8AC3E}">
        <p14:creationId xmlns:p14="http://schemas.microsoft.com/office/powerpoint/2010/main" val="1205429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dirty="0" smtClean="0"/>
              <a:t>If you think that it is going to be boring from here on out . . .   Think</a:t>
            </a:r>
            <a:r>
              <a:rPr lang="en-US" baseline="0" dirty="0" smtClean="0"/>
              <a:t> again . . .  We might disagree with James or each other.  This is very controversial stuff!</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5</a:t>
            </a:fld>
            <a:endParaRPr lang="en-US"/>
          </a:p>
        </p:txBody>
      </p:sp>
    </p:spTree>
    <p:extLst>
      <p:ext uri="{BB962C8B-B14F-4D97-AF65-F5344CB8AC3E}">
        <p14:creationId xmlns:p14="http://schemas.microsoft.com/office/powerpoint/2010/main" val="1715569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dirty="0" smtClean="0"/>
              <a:t>If you think that it is going to be boring from here on out . . .   Think</a:t>
            </a:r>
            <a:r>
              <a:rPr lang="en-US" baseline="0" dirty="0" smtClean="0"/>
              <a:t> again . . .  We might disagree with James or each other.  This is very controversial stuff!</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6</a:t>
            </a:fld>
            <a:endParaRPr lang="en-US"/>
          </a:p>
        </p:txBody>
      </p:sp>
    </p:spTree>
    <p:extLst>
      <p:ext uri="{BB962C8B-B14F-4D97-AF65-F5344CB8AC3E}">
        <p14:creationId xmlns:p14="http://schemas.microsoft.com/office/powerpoint/2010/main" val="2780949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dirty="0" smtClean="0"/>
              <a:t>If you think that it is going to be boring from here on out . . .   Think</a:t>
            </a:r>
            <a:r>
              <a:rPr lang="en-US" baseline="0" dirty="0" smtClean="0"/>
              <a:t> again . . .  We might disagree with James or each other.  This is very controversial stuff!</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7</a:t>
            </a:fld>
            <a:endParaRPr lang="en-US"/>
          </a:p>
        </p:txBody>
      </p:sp>
    </p:spTree>
    <p:extLst>
      <p:ext uri="{BB962C8B-B14F-4D97-AF65-F5344CB8AC3E}">
        <p14:creationId xmlns:p14="http://schemas.microsoft.com/office/powerpoint/2010/main" val="633489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dirty="0" smtClean="0"/>
              <a:t>If you think that it is going to be boring from here on out . . .   Think</a:t>
            </a:r>
            <a:r>
              <a:rPr lang="en-US" baseline="0" dirty="0" smtClean="0"/>
              <a:t> again . . .  We might disagree with James or each other.  This is very controversial stuff!</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8</a:t>
            </a:fld>
            <a:endParaRPr lang="en-US"/>
          </a:p>
        </p:txBody>
      </p:sp>
    </p:spTree>
    <p:extLst>
      <p:ext uri="{BB962C8B-B14F-4D97-AF65-F5344CB8AC3E}">
        <p14:creationId xmlns:p14="http://schemas.microsoft.com/office/powerpoint/2010/main" val="689611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9</a:t>
            </a:fld>
            <a:endParaRPr lang="en-US"/>
          </a:p>
        </p:txBody>
      </p:sp>
    </p:spTree>
    <p:extLst>
      <p:ext uri="{BB962C8B-B14F-4D97-AF65-F5344CB8AC3E}">
        <p14:creationId xmlns:p14="http://schemas.microsoft.com/office/powerpoint/2010/main" val="21129050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10</a:t>
            </a:fld>
            <a:endParaRPr lang="en-US"/>
          </a:p>
        </p:txBody>
      </p:sp>
    </p:spTree>
    <p:extLst>
      <p:ext uri="{BB962C8B-B14F-4D97-AF65-F5344CB8AC3E}">
        <p14:creationId xmlns:p14="http://schemas.microsoft.com/office/powerpoint/2010/main" val="578364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Calvin:</a:t>
            </a:r>
            <a:r>
              <a:rPr lang="en-US" baseline="0" dirty="0" smtClean="0"/>
              <a:t> a French lawyer who was Catholic with an interest in theology – leader in the protestant reformation</a:t>
            </a:r>
            <a:endParaRPr lang="en-US" dirty="0" smtClean="0"/>
          </a:p>
          <a:p>
            <a:endParaRPr lang="en-US" dirty="0" smtClean="0"/>
          </a:p>
          <a:p>
            <a:r>
              <a:rPr lang="en-US" dirty="0" smtClean="0"/>
              <a:t>Servetus:  an accomplished Spanish physician with an interest in theology</a:t>
            </a:r>
            <a:r>
              <a:rPr lang="en-US" baseline="0" dirty="0" smtClean="0"/>
              <a:t> – also a leader in the protestant reformation</a:t>
            </a:r>
          </a:p>
          <a:p>
            <a:endParaRPr lang="en-US" baseline="0" dirty="0" smtClean="0"/>
          </a:p>
          <a:p>
            <a:r>
              <a:rPr lang="en-US" baseline="0" dirty="0" smtClean="0"/>
              <a:t>Problem: Servetus developed a non-Trinitarian theology saying that “the Trinity” was not scriptural.  He believed Jesus was divine, but a manifestation of the one true God – not a separate personality.  He also disagreed with Calvin’s theology of predestination.  </a:t>
            </a:r>
          </a:p>
          <a:p>
            <a:endParaRPr lang="en-US" baseline="0" dirty="0" smtClean="0"/>
          </a:p>
          <a:p>
            <a:r>
              <a:rPr lang="en-US" baseline="0" dirty="0" smtClean="0"/>
              <a:t>What happened:</a:t>
            </a:r>
          </a:p>
          <a:p>
            <a:pPr marL="228600" indent="-228600">
              <a:buAutoNum type="arabicParenR"/>
            </a:pPr>
            <a:r>
              <a:rPr lang="en-US" baseline="0" dirty="0" smtClean="0"/>
              <a:t>Calvin sent Servetus his “Institutes of Christian Religion”  Servetus read it and corrected it.  Calvin was furious.</a:t>
            </a:r>
          </a:p>
          <a:p>
            <a:pPr marL="228600" indent="-228600">
              <a:buAutoNum type="arabicParenR"/>
            </a:pPr>
            <a:r>
              <a:rPr lang="en-US" baseline="0" dirty="0" smtClean="0"/>
              <a:t>They exchanged a series of letters – Servetus wanted a debate.  Calvin wanted to shut him down.  When Servetus clung to his beliefs, Calvin cut off correspondence, but not after telling Servetus to stay away from Geneva (where Calvin lived) or Calvin would have him arrested and killed.</a:t>
            </a:r>
          </a:p>
          <a:p>
            <a:pPr marL="228600" indent="-228600">
              <a:buAutoNum type="arabicParenR"/>
            </a:pPr>
            <a:r>
              <a:rPr lang="en-US" baseline="0" dirty="0" smtClean="0"/>
              <a:t>Servetus went to Geneva – Calvin had him arrested </a:t>
            </a:r>
          </a:p>
          <a:p>
            <a:pPr marL="228600" indent="-228600">
              <a:buAutoNum type="arabicParenR"/>
            </a:pPr>
            <a:r>
              <a:rPr lang="en-US" baseline="0" dirty="0" smtClean="0"/>
              <a:t>He was convicted of two things:  1) Anti-Trinitarian and 2) Against Infant Baptism</a:t>
            </a:r>
          </a:p>
          <a:p>
            <a:pPr marL="228600" indent="-228600">
              <a:buAutoNum type="arabicParenR"/>
            </a:pPr>
            <a:r>
              <a:rPr lang="en-US" baseline="0" dirty="0" smtClean="0"/>
              <a:t>Burned at the stake.</a:t>
            </a:r>
          </a:p>
        </p:txBody>
      </p:sp>
      <p:sp>
        <p:nvSpPr>
          <p:cNvPr id="4" name="Slide Number Placeholder 3"/>
          <p:cNvSpPr>
            <a:spLocks noGrp="1"/>
          </p:cNvSpPr>
          <p:nvPr>
            <p:ph type="sldNum" sz="quarter" idx="10"/>
          </p:nvPr>
        </p:nvSpPr>
        <p:spPr/>
        <p:txBody>
          <a:bodyPr/>
          <a:lstStyle/>
          <a:p>
            <a:fld id="{75BAEF26-14F4-4BDD-8E39-B928CFF5AA89}" type="slidenum">
              <a:rPr lang="en-US" smtClean="0"/>
              <a:t>12</a:t>
            </a:fld>
            <a:endParaRPr lang="en-US"/>
          </a:p>
        </p:txBody>
      </p:sp>
    </p:spTree>
    <p:extLst>
      <p:ext uri="{BB962C8B-B14F-4D97-AF65-F5344CB8AC3E}">
        <p14:creationId xmlns:p14="http://schemas.microsoft.com/office/powerpoint/2010/main" val="3758397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People will excuse</a:t>
            </a:r>
            <a:r>
              <a:rPr lang="en-US" baseline="0" dirty="0" smtClean="0"/>
              <a:t> Christians behavior saying “it was just the way things were back then”. . .  But Jesus preached love 2000 years ago.  There really is no excuse.</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13</a:t>
            </a:fld>
            <a:endParaRPr lang="en-US"/>
          </a:p>
        </p:txBody>
      </p:sp>
    </p:spTree>
    <p:extLst>
      <p:ext uri="{BB962C8B-B14F-4D97-AF65-F5344CB8AC3E}">
        <p14:creationId xmlns:p14="http://schemas.microsoft.com/office/powerpoint/2010/main" val="1884325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Jesus had been healing and gaining so much notoriety that he couldn’t even get to a quiet place where he could</a:t>
            </a:r>
            <a:r>
              <a:rPr lang="en-US" baseline="0" dirty="0" smtClean="0"/>
              <a:t> have a meal.  A rumor had started that he was “out of his mind” and that he had “an unclean spirit.”  </a:t>
            </a:r>
          </a:p>
          <a:p>
            <a:endParaRPr lang="en-US" baseline="0" dirty="0" smtClean="0"/>
          </a:p>
          <a:p>
            <a:r>
              <a:rPr lang="en-US" baseline="0" dirty="0" smtClean="0"/>
              <a:t>Jesus heard this rumor and spoke these words (Read).  </a:t>
            </a:r>
          </a:p>
          <a:p>
            <a:endParaRPr lang="en-US" baseline="0" dirty="0" smtClean="0"/>
          </a:p>
          <a:p>
            <a:r>
              <a:rPr lang="en-US" baseline="0" dirty="0" smtClean="0"/>
              <a:t>People were judging Jesus’s works – the works of the Holy Spirit – to be evil. Jesus tells them that judging an act that is of the Spirit to be evil is unforgiveable. </a:t>
            </a:r>
            <a:r>
              <a:rPr lang="en-US" baseline="0" dirty="0" smtClean="0"/>
              <a:t>Today the Holy Spirit works through you and me.  It is a stern warning for me to judge the work you in the name of God as evil. </a:t>
            </a:r>
            <a:r>
              <a:rPr lang="en-US" baseline="0" dirty="0" smtClean="0"/>
              <a:t> It is a stern warning that when we judge the works of the Holy Spirit to be evil, we cross a line.  </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15</a:t>
            </a:fld>
            <a:endParaRPr lang="en-US"/>
          </a:p>
        </p:txBody>
      </p:sp>
    </p:spTree>
    <p:extLst>
      <p:ext uri="{BB962C8B-B14F-4D97-AF65-F5344CB8AC3E}">
        <p14:creationId xmlns:p14="http://schemas.microsoft.com/office/powerpoint/2010/main" val="30309200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16</a:t>
            </a:fld>
            <a:endParaRPr lang="en-US"/>
          </a:p>
        </p:txBody>
      </p:sp>
    </p:spTree>
    <p:extLst>
      <p:ext uri="{BB962C8B-B14F-4D97-AF65-F5344CB8AC3E}">
        <p14:creationId xmlns:p14="http://schemas.microsoft.com/office/powerpoint/2010/main" val="16800822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word evil is not there in the Greek.  The</a:t>
            </a:r>
            <a:r>
              <a:rPr lang="en-US" baseline="0" dirty="0" smtClean="0"/>
              <a:t> translators have added it, because apparently they didn’t think it was wrong to simply “speak against one another.”  But that is not what James said.  He said it was wrong to “speak against” period.  It didn’t have to be “evil’.  </a:t>
            </a:r>
          </a:p>
          <a:p>
            <a:endParaRPr lang="en-US" baseline="0" dirty="0" smtClean="0"/>
          </a:p>
          <a:p>
            <a:r>
              <a:rPr lang="en-US" baseline="0" dirty="0" smtClean="0"/>
              <a:t>For example, spreading true gossip about someone is just as bad as spreading false gossip about someone.</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17</a:t>
            </a:fld>
            <a:endParaRPr lang="en-US"/>
          </a:p>
        </p:txBody>
      </p:sp>
    </p:spTree>
    <p:extLst>
      <p:ext uri="{BB962C8B-B14F-4D97-AF65-F5344CB8AC3E}">
        <p14:creationId xmlns:p14="http://schemas.microsoft.com/office/powerpoint/2010/main" val="4279960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Background: Rodney is a medical missionary home on leave from Malawi.</a:t>
            </a:r>
            <a:r>
              <a:rPr lang="en-US" baseline="0" dirty="0" smtClean="0"/>
              <a:t>  His job while he is on furlough is to raise money for his work.  He has a heart for the poor and really struggles with judging American Christians as selfish.  So at the Bible study that month . . .  </a:t>
            </a:r>
            <a:r>
              <a:rPr lang="en-US" dirty="0" smtClean="0"/>
              <a:t>Read Pages 145-147. </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18</a:t>
            </a:fld>
            <a:endParaRPr lang="en-US"/>
          </a:p>
        </p:txBody>
      </p:sp>
    </p:spTree>
    <p:extLst>
      <p:ext uri="{BB962C8B-B14F-4D97-AF65-F5344CB8AC3E}">
        <p14:creationId xmlns:p14="http://schemas.microsoft.com/office/powerpoint/2010/main" val="1195483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Walk through</a:t>
            </a:r>
            <a:r>
              <a:rPr lang="en-US" baseline="0" dirty="0" smtClean="0"/>
              <a:t> these then tell the story of Beebe:</a:t>
            </a:r>
          </a:p>
          <a:p>
            <a:pPr marL="0" indent="0">
              <a:buFont typeface="+mj-lt"/>
              <a:buNone/>
            </a:pPr>
            <a:endParaRPr lang="en-US" baseline="0" dirty="0" smtClean="0"/>
          </a:p>
          <a:p>
            <a:pPr marL="0" indent="0">
              <a:buFont typeface="+mj-lt"/>
              <a:buNone/>
            </a:pPr>
            <a:r>
              <a:rPr lang="en-US" baseline="0" dirty="0" smtClean="0"/>
              <a:t>Beebe’s daughter and son-in-law were having financial problems.  And yet, they were spending a fortune decorating their baby’s bedroom. Beebe became obsessed with the fact that they were wasting money on the baby room that they should be using to pay off their debts.  Is Beebe being judgmental or should she talk to them about this?  </a:t>
            </a:r>
          </a:p>
          <a:p>
            <a:pPr marL="0" indent="0">
              <a:buFont typeface="+mj-lt"/>
              <a:buNone/>
            </a:pPr>
            <a:endParaRPr lang="en-US" baseline="0" dirty="0" smtClean="0"/>
          </a:p>
          <a:p>
            <a:pPr marL="685800" lvl="1" indent="-228600">
              <a:buFont typeface="+mj-lt"/>
              <a:buAutoNum type="arabicPeriod"/>
            </a:pPr>
            <a:r>
              <a:rPr lang="en-US" baseline="0" dirty="0" smtClean="0"/>
              <a:t>Ask for Wisdom – Only way to know if you should talk or not.  This isn’t likely to be a shoot up the prayer and give God two seconds to answer.  Beebe needs to set aside quiet time to lay the situation out before God and ask God what to do.  “God, I think I have wisdom in this area that I should share with my daughter.  It could be good – because maybe she doesn’t realize that no one will see that room except her family and the baby is too young to enjoy it yet.  Maybe she thinks she has to do this to be a good mother.  It could be bad – because she and her husband might consider me meddling and I would be putting more stress on them to make decisions that I like.  Lay it out and then wait for God to speak.  </a:t>
            </a:r>
          </a:p>
          <a:p>
            <a:pPr marL="685800" lvl="1" indent="-228600">
              <a:buFont typeface="+mj-lt"/>
              <a:buAutoNum type="arabicPeriod"/>
            </a:pPr>
            <a:r>
              <a:rPr lang="en-US" baseline="0" dirty="0" smtClean="0"/>
              <a:t>Act out of Love – As Beebe prayed, she meditated on why this was bothering her so much.  Was it because she didn’t really like the way they were decorating?  Was it because they hadn’t taken her shopping with them? Or was she acting out of love for her daughter?</a:t>
            </a:r>
          </a:p>
          <a:p>
            <a:pPr marL="457200" lvl="1" indent="0">
              <a:buFont typeface="+mj-lt"/>
              <a:buNone/>
            </a:pPr>
            <a:endParaRPr lang="en-US" baseline="0" dirty="0" smtClean="0"/>
          </a:p>
          <a:p>
            <a:pPr marL="457200" lvl="1" indent="0">
              <a:buFont typeface="+mj-lt"/>
              <a:buNone/>
            </a:pPr>
            <a:r>
              <a:rPr lang="en-US" baseline="0" dirty="0" smtClean="0"/>
              <a:t>After several days of prayer, in Beebe’s case, while praying, she realized that she felt so strongly about the room, because she hadn’t had money to decorate her daughter’s room and had made the choice not to.  And she was taking her daughter’s decision and feeling hurt by it – like she had made the wrong decision herself.  It was then she realized that God was opening the door to having the conversation by allowing her to tell her daughter about those days and how hard it was not to have money to decorate her room.  To ask her daughter if she felt she made the wrong decision.  She would talk in a way that would praise the daughter for showing so much love to the baby, but that also gave her permission to be a good mom without spending a lot of money on the baby too – to know it would be okay without a lot of money.  Beebe realized this not so much about speaking the truth, but about supporting her daughter who would make different decisions than herself.  </a:t>
            </a:r>
          </a:p>
          <a:p>
            <a:pPr marL="457200" lvl="1" indent="0">
              <a:buFont typeface="+mj-lt"/>
              <a:buNone/>
            </a:pPr>
            <a:endParaRPr lang="en-US" baseline="0" dirty="0" smtClean="0"/>
          </a:p>
          <a:p>
            <a:pPr marL="685800" lvl="1" indent="-228600">
              <a:buFont typeface="+mj-lt"/>
              <a:buAutoNum type="arabicPeriod" startAt="3"/>
            </a:pPr>
            <a:r>
              <a:rPr lang="en-US" baseline="0" dirty="0" smtClean="0"/>
              <a:t>Location:  The location was very natural – just the two of them – over tea one afternoon.</a:t>
            </a:r>
          </a:p>
          <a:p>
            <a:pPr marL="685800" lvl="1" indent="-228600">
              <a:buFont typeface="+mj-lt"/>
              <a:buAutoNum type="arabicPeriod" startAt="3"/>
            </a:pPr>
            <a:endParaRPr lang="en-US" baseline="0" dirty="0" smtClean="0"/>
          </a:p>
          <a:p>
            <a:pPr marL="457200" lvl="1" indent="0">
              <a:buFont typeface="+mj-lt"/>
              <a:buNone/>
            </a:pPr>
            <a:r>
              <a:rPr lang="en-US" baseline="0" dirty="0" smtClean="0"/>
              <a:t>Do you see how this could have been divisive had Beebe not asked for wisdom, examined her motives, and planned the best time to communicate? </a:t>
            </a:r>
          </a:p>
        </p:txBody>
      </p:sp>
      <p:sp>
        <p:nvSpPr>
          <p:cNvPr id="4" name="Slide Number Placeholder 3"/>
          <p:cNvSpPr>
            <a:spLocks noGrp="1"/>
          </p:cNvSpPr>
          <p:nvPr>
            <p:ph type="sldNum" sz="quarter" idx="10"/>
          </p:nvPr>
        </p:nvSpPr>
        <p:spPr/>
        <p:txBody>
          <a:bodyPr/>
          <a:lstStyle/>
          <a:p>
            <a:fld id="{75BAEF26-14F4-4BDD-8E39-B928CFF5AA89}" type="slidenum">
              <a:rPr lang="en-US" smtClean="0"/>
              <a:t>19</a:t>
            </a:fld>
            <a:endParaRPr lang="en-US"/>
          </a:p>
        </p:txBody>
      </p:sp>
    </p:spTree>
    <p:extLst>
      <p:ext uri="{BB962C8B-B14F-4D97-AF65-F5344CB8AC3E}">
        <p14:creationId xmlns:p14="http://schemas.microsoft.com/office/powerpoint/2010/main" val="42355302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Skip if it is 7:00</a:t>
            </a:r>
            <a:r>
              <a:rPr lang="en-US" baseline="0" dirty="0" smtClean="0"/>
              <a:t> already.  Otherwise give me a few min.</a:t>
            </a:r>
          </a:p>
          <a:p>
            <a:endParaRPr lang="en-US" baseline="0" dirty="0" smtClean="0"/>
          </a:p>
          <a:p>
            <a:r>
              <a:rPr lang="en-US" baseline="0" dirty="0" smtClean="0"/>
              <a:t>Having just gone through Thanksgiving and spent it with family, you may have encountered someone who you are having judgmental thoughts about.  Or maybe it is someone here at church or work.  Think about them for a second.</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20</a:t>
            </a:fld>
            <a:endParaRPr lang="en-US"/>
          </a:p>
        </p:txBody>
      </p:sp>
    </p:spTree>
    <p:extLst>
      <p:ext uri="{BB962C8B-B14F-4D97-AF65-F5344CB8AC3E}">
        <p14:creationId xmlns:p14="http://schemas.microsoft.com/office/powerpoint/2010/main" val="645653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21</a:t>
            </a:fld>
            <a:endParaRPr lang="en-US"/>
          </a:p>
        </p:txBody>
      </p:sp>
    </p:spTree>
    <p:extLst>
      <p:ext uri="{BB962C8B-B14F-4D97-AF65-F5344CB8AC3E}">
        <p14:creationId xmlns:p14="http://schemas.microsoft.com/office/powerpoint/2010/main" val="41611658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22</a:t>
            </a:fld>
            <a:endParaRPr lang="en-US"/>
          </a:p>
        </p:txBody>
      </p:sp>
    </p:spTree>
    <p:extLst>
      <p:ext uri="{BB962C8B-B14F-4D97-AF65-F5344CB8AC3E}">
        <p14:creationId xmlns:p14="http://schemas.microsoft.com/office/powerpoint/2010/main" val="7128867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23</a:t>
            </a:fld>
            <a:endParaRPr lang="en-US"/>
          </a:p>
        </p:txBody>
      </p:sp>
    </p:spTree>
    <p:extLst>
      <p:ext uri="{BB962C8B-B14F-4D97-AF65-F5344CB8AC3E}">
        <p14:creationId xmlns:p14="http://schemas.microsoft.com/office/powerpoint/2010/main" val="16239607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Different priorities</a:t>
            </a:r>
          </a:p>
          <a:p>
            <a:pPr marL="171450" indent="-171450">
              <a:buFont typeface="Arial" panose="020B0604020202020204" pitchFamily="34" charset="0"/>
              <a:buChar char="•"/>
            </a:pPr>
            <a:r>
              <a:rPr lang="en-US" dirty="0" smtClean="0"/>
              <a:t>We</a:t>
            </a:r>
            <a:r>
              <a:rPr lang="en-US" baseline="0" dirty="0" smtClean="0"/>
              <a:t> see the big cosmic picture – not the little one.  We see eternity not just today.</a:t>
            </a:r>
          </a:p>
          <a:p>
            <a:pPr marL="171450" indent="-171450">
              <a:buFont typeface="Arial" panose="020B0604020202020204" pitchFamily="34" charset="0"/>
              <a:buChar char="•"/>
            </a:pPr>
            <a:r>
              <a:rPr lang="en-US" baseline="0" dirty="0" smtClean="0"/>
              <a:t>We share resources because we know God will provide</a:t>
            </a:r>
          </a:p>
          <a:p>
            <a:pPr marL="171450" indent="-171450">
              <a:buFont typeface="Arial" panose="020B0604020202020204" pitchFamily="34" charset="0"/>
              <a:buChar char="•"/>
            </a:pPr>
            <a:r>
              <a:rPr lang="en-US" baseline="0" dirty="0" smtClean="0"/>
              <a:t>We make choices to do God’s will and leave the details to God.</a:t>
            </a:r>
          </a:p>
          <a:p>
            <a:pPr marL="171450" indent="-171450">
              <a:buFont typeface="Arial" panose="020B0604020202020204" pitchFamily="34" charset="0"/>
              <a:buChar char="•"/>
            </a:pPr>
            <a:r>
              <a:rPr lang="en-US" baseline="0" dirty="0" smtClean="0"/>
              <a:t>We have different goals:  Not to get rich, be popular, powerful or successful.</a:t>
            </a:r>
          </a:p>
          <a:p>
            <a:pPr marL="171450" indent="-171450">
              <a:buFont typeface="Arial" panose="020B0604020202020204" pitchFamily="34" charset="0"/>
              <a:buChar char="•"/>
            </a:pPr>
            <a:r>
              <a:rPr lang="en-US" baseline="0" dirty="0" smtClean="0"/>
              <a:t>We pray before we plan</a:t>
            </a:r>
          </a:p>
        </p:txBody>
      </p:sp>
      <p:sp>
        <p:nvSpPr>
          <p:cNvPr id="4" name="Slide Number Placeholder 3"/>
          <p:cNvSpPr>
            <a:spLocks noGrp="1"/>
          </p:cNvSpPr>
          <p:nvPr>
            <p:ph type="sldNum" sz="quarter" idx="10"/>
          </p:nvPr>
        </p:nvSpPr>
        <p:spPr/>
        <p:txBody>
          <a:bodyPr/>
          <a:lstStyle/>
          <a:p>
            <a:fld id="{75BAEF26-14F4-4BDD-8E39-B928CFF5AA89}" type="slidenum">
              <a:rPr lang="en-US" smtClean="0"/>
              <a:t>24</a:t>
            </a:fld>
            <a:endParaRPr lang="en-US"/>
          </a:p>
        </p:txBody>
      </p:sp>
    </p:spTree>
    <p:extLst>
      <p:ext uri="{BB962C8B-B14F-4D97-AF65-F5344CB8AC3E}">
        <p14:creationId xmlns:p14="http://schemas.microsoft.com/office/powerpoint/2010/main" val="39818445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Different priorities</a:t>
            </a:r>
          </a:p>
          <a:p>
            <a:pPr marL="171450" indent="-171450">
              <a:buFont typeface="Arial" panose="020B0604020202020204" pitchFamily="34" charset="0"/>
              <a:buChar char="•"/>
            </a:pPr>
            <a:r>
              <a:rPr lang="en-US" dirty="0" smtClean="0"/>
              <a:t>Honesty</a:t>
            </a:r>
            <a:r>
              <a:rPr lang="en-US" baseline="0" dirty="0" smtClean="0"/>
              <a:t>, Integrity become very important</a:t>
            </a:r>
          </a:p>
        </p:txBody>
      </p:sp>
      <p:sp>
        <p:nvSpPr>
          <p:cNvPr id="4" name="Slide Number Placeholder 3"/>
          <p:cNvSpPr>
            <a:spLocks noGrp="1"/>
          </p:cNvSpPr>
          <p:nvPr>
            <p:ph type="sldNum" sz="quarter" idx="10"/>
          </p:nvPr>
        </p:nvSpPr>
        <p:spPr/>
        <p:txBody>
          <a:bodyPr/>
          <a:lstStyle/>
          <a:p>
            <a:fld id="{75BAEF26-14F4-4BDD-8E39-B928CFF5AA89}" type="slidenum">
              <a:rPr lang="en-US" smtClean="0"/>
              <a:t>25</a:t>
            </a:fld>
            <a:endParaRPr lang="en-US"/>
          </a:p>
        </p:txBody>
      </p:sp>
    </p:spTree>
    <p:extLst>
      <p:ext uri="{BB962C8B-B14F-4D97-AF65-F5344CB8AC3E}">
        <p14:creationId xmlns:p14="http://schemas.microsoft.com/office/powerpoint/2010/main" val="10839325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27</a:t>
            </a:fld>
            <a:endParaRPr lang="en-US"/>
          </a:p>
        </p:txBody>
      </p:sp>
    </p:spTree>
    <p:extLst>
      <p:ext uri="{BB962C8B-B14F-4D97-AF65-F5344CB8AC3E}">
        <p14:creationId xmlns:p14="http://schemas.microsoft.com/office/powerpoint/2010/main" val="35935238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28</a:t>
            </a:fld>
            <a:endParaRPr lang="en-US"/>
          </a:p>
        </p:txBody>
      </p:sp>
    </p:spTree>
    <p:extLst>
      <p:ext uri="{BB962C8B-B14F-4D97-AF65-F5344CB8AC3E}">
        <p14:creationId xmlns:p14="http://schemas.microsoft.com/office/powerpoint/2010/main" val="1329962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29</a:t>
            </a:fld>
            <a:endParaRPr lang="en-US"/>
          </a:p>
        </p:txBody>
      </p:sp>
    </p:spTree>
    <p:extLst>
      <p:ext uri="{BB962C8B-B14F-4D97-AF65-F5344CB8AC3E}">
        <p14:creationId xmlns:p14="http://schemas.microsoft.com/office/powerpoint/2010/main" val="14517967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Share your blessings!</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30</a:t>
            </a:fld>
            <a:endParaRPr lang="en-US"/>
          </a:p>
        </p:txBody>
      </p:sp>
    </p:spTree>
    <p:extLst>
      <p:ext uri="{BB962C8B-B14F-4D97-AF65-F5344CB8AC3E}">
        <p14:creationId xmlns:p14="http://schemas.microsoft.com/office/powerpoint/2010/main" val="20172422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31</a:t>
            </a:fld>
            <a:endParaRPr lang="en-US"/>
          </a:p>
        </p:txBody>
      </p:sp>
    </p:spTree>
    <p:extLst>
      <p:ext uri="{BB962C8B-B14F-4D97-AF65-F5344CB8AC3E}">
        <p14:creationId xmlns:p14="http://schemas.microsoft.com/office/powerpoint/2010/main" val="33819693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sin takes us all the way back to the Garden of Eden.   Adam and Eve – when they ate of the fruit – were saying to God, “We are making plans without you – to become independent of you.”  This is not a passive sin – it is aggressively evil.  </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32</a:t>
            </a:fld>
            <a:endParaRPr lang="en-US"/>
          </a:p>
        </p:txBody>
      </p:sp>
    </p:spTree>
    <p:extLst>
      <p:ext uri="{BB962C8B-B14F-4D97-AF65-F5344CB8AC3E}">
        <p14:creationId xmlns:p14="http://schemas.microsoft.com/office/powerpoint/2010/main" val="10706254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sin takes us all the way back to the Garden of Eden.   Adam and Eve – when they ate of the fruit – were saying to God, “We are making plans without you – to become independent of you.”  This is not a passive sin – it </a:t>
            </a:r>
            <a:r>
              <a:rPr lang="en-US" baseline="0" smtClean="0"/>
              <a:t>is aggressively evil.  </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33</a:t>
            </a:fld>
            <a:endParaRPr lang="en-US"/>
          </a:p>
        </p:txBody>
      </p:sp>
    </p:spTree>
    <p:extLst>
      <p:ext uri="{BB962C8B-B14F-4D97-AF65-F5344CB8AC3E}">
        <p14:creationId xmlns:p14="http://schemas.microsoft.com/office/powerpoint/2010/main" val="33409650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Jonah</a:t>
            </a:r>
            <a:r>
              <a:rPr lang="en-US" baseline="0" dirty="0" smtClean="0"/>
              <a:t> had plans that God didn’t have.  He thought being a prophet would be pretty cool – he liked speaking in public and thought it would make him popular and powerful.  Then God sends him to </a:t>
            </a:r>
            <a:r>
              <a:rPr lang="en-US" baseline="0" dirty="0" err="1" smtClean="0"/>
              <a:t>Ninevah</a:t>
            </a:r>
            <a:r>
              <a:rPr lang="en-US" baseline="0" dirty="0" smtClean="0"/>
              <a:t> to tell them their time is up.  This is not going to make Jonah popular, powerful, or successful.  They are going to yell at him, ignore him, or worse.  So he says “forget God’s plans” and catches the first boat out of town.  A storm kicks up, the sailors throw him over, and a fish swallows him.  Now he has time to think.  Will he choose God’s plans or his own.  He decides to go with God’s plans.</a:t>
            </a:r>
          </a:p>
          <a:p>
            <a:endParaRPr lang="en-US" baseline="0" dirty="0" smtClean="0"/>
          </a:p>
          <a:p>
            <a:r>
              <a:rPr lang="en-US" baseline="0" dirty="0" smtClean="0"/>
              <a:t>The fish spits him out and God sends him back to </a:t>
            </a:r>
            <a:r>
              <a:rPr lang="en-US" baseline="0" dirty="0" err="1" smtClean="0"/>
              <a:t>Ninevah</a:t>
            </a:r>
            <a:r>
              <a:rPr lang="en-US" baseline="0" dirty="0" smtClean="0"/>
              <a:t>.  He has decided that it won’t be so bad – he will tell them they are all going to die because of their sins and then get far enough away to watch God blow them all up.  But they actually listen to Jonah which you would think would make Jonah happy.  They repent and ask God to forgive them.  BUT Jonah is really mad. He is going to look like an idiot for preaching doom and gloom when God is going to save them.  So he is mad at God.</a:t>
            </a:r>
          </a:p>
          <a:p>
            <a:endParaRPr lang="en-US" baseline="0" dirty="0" smtClean="0"/>
          </a:p>
          <a:p>
            <a:r>
              <a:rPr lang="en-US" baseline="0" dirty="0" smtClean="0"/>
              <a:t>Jonah is a guy who had made his own plans without considering God might have different plans.  Now he has a choice – he can be miserable because God had different plans or he can be joyful that God had different plans.  It is </a:t>
            </a:r>
            <a:r>
              <a:rPr lang="en-US" baseline="0" smtClean="0"/>
              <a:t>his choice.</a:t>
            </a:r>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34</a:t>
            </a:fld>
            <a:endParaRPr lang="en-US"/>
          </a:p>
        </p:txBody>
      </p:sp>
    </p:spTree>
    <p:extLst>
      <p:ext uri="{BB962C8B-B14F-4D97-AF65-F5344CB8AC3E}">
        <p14:creationId xmlns:p14="http://schemas.microsoft.com/office/powerpoint/2010/main" val="21398059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alphaModFix amt="6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solidFill>
            <a:srgbClr val="CFD7D7"/>
          </a:solidFill>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a:solidFill>
            <a:srgbClr val="CFD7D7"/>
          </a:solidFill>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a:solidFill>
            <a:srgbClr val="CFD7D7"/>
          </a:solidFill>
        </p:spPr>
        <p:txBody>
          <a:bodyPr/>
          <a:lstStyle/>
          <a:p>
            <a:fld id="{B3D09527-6636-4996-88E6-2F081766422B}" type="datetimeFigureOut">
              <a:rPr lang="en-US" smtClean="0"/>
              <a:t>12/2/2014</a:t>
            </a:fld>
            <a:endParaRPr lang="en-US"/>
          </a:p>
        </p:txBody>
      </p:sp>
      <p:sp>
        <p:nvSpPr>
          <p:cNvPr id="5" name="Footer Placeholder 4"/>
          <p:cNvSpPr>
            <a:spLocks noGrp="1"/>
          </p:cNvSpPr>
          <p:nvPr>
            <p:ph type="ftr" sz="quarter" idx="11"/>
          </p:nvPr>
        </p:nvSpPr>
        <p:spPr>
          <a:solidFill>
            <a:srgbClr val="CFD7D7"/>
          </a:solidFill>
        </p:spPr>
        <p:txBody>
          <a:bodyPr/>
          <a:lstStyle/>
          <a:p>
            <a:endParaRPr lang="en-US" dirty="0"/>
          </a:p>
        </p:txBody>
      </p:sp>
      <p:sp>
        <p:nvSpPr>
          <p:cNvPr id="6" name="Slide Number Placeholder 5"/>
          <p:cNvSpPr>
            <a:spLocks noGrp="1"/>
          </p:cNvSpPr>
          <p:nvPr>
            <p:ph type="sldNum" sz="quarter" idx="12"/>
          </p:nvPr>
        </p:nvSpPr>
        <p:spPr>
          <a:solidFill>
            <a:srgbClr val="CFD7D7"/>
          </a:solidFill>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1189314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alphaModFix amt="6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FD7D7"/>
          </a:solidFill>
        </p:spPr>
        <p:txBody>
          <a:bodyPr/>
          <a:lstStyle/>
          <a:p>
            <a:r>
              <a:rPr lang="en-US" smtClean="0"/>
              <a:t>Click to edit Master title style</a:t>
            </a:r>
            <a:endParaRPr lang="en-US"/>
          </a:p>
        </p:txBody>
      </p:sp>
      <p:sp>
        <p:nvSpPr>
          <p:cNvPr id="3" name="Content Placeholder 2"/>
          <p:cNvSpPr>
            <a:spLocks noGrp="1"/>
          </p:cNvSpPr>
          <p:nvPr>
            <p:ph idx="1"/>
          </p:nvPr>
        </p:nvSpPr>
        <p:spPr>
          <a:solidFill>
            <a:srgbClr val="CFD7D7"/>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D09527-6636-4996-88E6-2F081766422B}" type="datetimeFigureOut">
              <a:rPr lang="en-US" smtClean="0"/>
              <a:t>12/2/2014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3614695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alphaModFix amt="6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solidFill>
            <a:srgbClr val="CFD7D7"/>
          </a:solidFill>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a:solidFill>
            <a:srgbClr val="CFD7D7"/>
          </a:solidFill>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solidFill>
            <a:srgbClr val="CFD7D7"/>
          </a:solidFill>
        </p:spPr>
        <p:txBody>
          <a:bodyPr/>
          <a:lstStyle/>
          <a:p>
            <a:fld id="{B3D09527-6636-4996-88E6-2F081766422B}" type="datetimeFigureOut">
              <a:rPr lang="en-US" smtClean="0"/>
              <a:t>12/2/2014</a:t>
            </a:fld>
            <a:endParaRPr lang="en-US"/>
          </a:p>
        </p:txBody>
      </p:sp>
      <p:sp>
        <p:nvSpPr>
          <p:cNvPr id="5" name="Footer Placeholder 4"/>
          <p:cNvSpPr>
            <a:spLocks noGrp="1"/>
          </p:cNvSpPr>
          <p:nvPr>
            <p:ph type="ftr" sz="quarter" idx="11"/>
          </p:nvPr>
        </p:nvSpPr>
        <p:spPr>
          <a:solidFill>
            <a:srgbClr val="CFD7D7"/>
          </a:solidFill>
        </p:spPr>
        <p:txBody>
          <a:bodyPr/>
          <a:lstStyle/>
          <a:p>
            <a:endParaRPr lang="en-US"/>
          </a:p>
        </p:txBody>
      </p:sp>
      <p:sp>
        <p:nvSpPr>
          <p:cNvPr id="6" name="Slide Number Placeholder 5"/>
          <p:cNvSpPr>
            <a:spLocks noGrp="1"/>
          </p:cNvSpPr>
          <p:nvPr>
            <p:ph type="sldNum" sz="quarter" idx="12"/>
          </p:nvPr>
        </p:nvSpPr>
        <p:spPr>
          <a:solidFill>
            <a:srgbClr val="CFD7D7"/>
          </a:solidFill>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3389513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3D09527-6636-4996-88E6-2F081766422B}" type="datetimeFigureOut">
              <a:rPr lang="en-US" smtClean="0"/>
              <a:t>12/2/2014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4092573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3D09527-6636-4996-88E6-2F081766422B}" type="datetimeFigureOut">
              <a:rPr lang="en-US" smtClean="0"/>
              <a:t>12/2/2014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1693307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3D09527-6636-4996-88E6-2F081766422B}" type="datetimeFigureOut">
              <a:rPr lang="en-US" smtClean="0"/>
              <a:t>12/2/2014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4119885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D09527-6636-4996-88E6-2F081766422B}" type="datetimeFigureOut">
              <a:rPr lang="en-US" smtClean="0"/>
              <a:t>12/2/2014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3652424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D09527-6636-4996-88E6-2F081766422B}" type="datetimeFigureOut">
              <a:rPr lang="en-US" smtClean="0"/>
              <a:t>12/2/2014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1206983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D09527-6636-4996-88E6-2F081766422B}" type="datetimeFigureOut">
              <a:rPr lang="en-US" smtClean="0"/>
              <a:t>12/2/2014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2744777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D09527-6636-4996-88E6-2F081766422B}" type="datetimeFigureOut">
              <a:rPr lang="en-US" smtClean="0"/>
              <a:t>12/2/2014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2339073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D09527-6636-4996-88E6-2F081766422B}" type="datetimeFigureOut">
              <a:rPr lang="en-US" smtClean="0"/>
              <a:t>12/2/2014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4194923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9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a:solidFill>
            <a:srgbClr val="CFD7D7"/>
          </a:solidFill>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a:solidFill>
            <a:srgbClr val="CFD7D7"/>
          </a:solidFill>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a:solidFill>
            <a:srgbClr val="CFD7D7"/>
          </a:solidFill>
        </p:spPr>
        <p:txBody>
          <a:bodyPr vert="horz" lIns="91440" tIns="45720" rIns="91440" bIns="45720" rtlCol="0" anchor="ctr"/>
          <a:lstStyle>
            <a:lvl1pPr algn="l">
              <a:defRPr sz="1200">
                <a:solidFill>
                  <a:schemeClr val="tx1">
                    <a:tint val="75000"/>
                  </a:schemeClr>
                </a:solidFill>
              </a:defRPr>
            </a:lvl1pPr>
          </a:lstStyle>
          <a:p>
            <a:fld id="{B3D09527-6636-4996-88E6-2F081766422B}" type="datetimeFigureOut">
              <a:rPr lang="en-US" smtClean="0"/>
              <a:t>12/2/2014</a:t>
            </a:fld>
            <a:endParaRPr lang="en-US"/>
          </a:p>
        </p:txBody>
      </p:sp>
      <p:sp>
        <p:nvSpPr>
          <p:cNvPr id="5" name="Footer Placeholder 4"/>
          <p:cNvSpPr>
            <a:spLocks noGrp="1"/>
          </p:cNvSpPr>
          <p:nvPr>
            <p:ph type="ftr" sz="quarter" idx="3"/>
          </p:nvPr>
        </p:nvSpPr>
        <p:spPr>
          <a:xfrm>
            <a:off x="4038600" y="6356350"/>
            <a:ext cx="4114800" cy="365125"/>
          </a:xfrm>
          <a:prstGeom prst="rect">
            <a:avLst/>
          </a:prstGeom>
          <a:solidFill>
            <a:srgbClr val="CFD7D7"/>
          </a:solidFill>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a:solidFill>
            <a:srgbClr val="CFD7D7"/>
          </a:solidFill>
        </p:spPr>
        <p:txBody>
          <a:bodyPr vert="horz" lIns="91440" tIns="45720" rIns="91440" bIns="45720" rtlCol="0" anchor="ctr"/>
          <a:lstStyle>
            <a:lvl1pPr algn="r">
              <a:defRPr sz="1200">
                <a:solidFill>
                  <a:schemeClr val="tx1">
                    <a:tint val="75000"/>
                  </a:schemeClr>
                </a:solidFill>
              </a:defRPr>
            </a:lvl1pPr>
          </a:lstStyle>
          <a:p>
            <a:fld id="{765549BD-A6DC-486F-9A8E-C50CED5BCFDD}" type="slidenum">
              <a:rPr lang="en-US" smtClean="0"/>
              <a:t>‹#›</a:t>
            </a:fld>
            <a:endParaRPr lang="en-US"/>
          </a:p>
        </p:txBody>
      </p:sp>
    </p:spTree>
    <p:extLst>
      <p:ext uri="{BB962C8B-B14F-4D97-AF65-F5344CB8AC3E}">
        <p14:creationId xmlns:p14="http://schemas.microsoft.com/office/powerpoint/2010/main" val="2634679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1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57084" y="1092866"/>
            <a:ext cx="9144000" cy="2387600"/>
          </a:xfrm>
        </p:spPr>
        <p:txBody>
          <a:bodyPr/>
          <a:lstStyle/>
          <a:p>
            <a:r>
              <a:rPr lang="en-US" dirty="0" smtClean="0"/>
              <a:t>James in the Suburbs</a:t>
            </a:r>
            <a:endParaRPr lang="en-US" dirty="0"/>
          </a:p>
        </p:txBody>
      </p:sp>
      <p:sp>
        <p:nvSpPr>
          <p:cNvPr id="3" name="Subtitle 2"/>
          <p:cNvSpPr>
            <a:spLocks noGrp="1"/>
          </p:cNvSpPr>
          <p:nvPr>
            <p:ph type="subTitle" idx="1"/>
          </p:nvPr>
        </p:nvSpPr>
        <p:spPr>
          <a:xfrm>
            <a:off x="757084" y="3621702"/>
            <a:ext cx="9144000" cy="1655762"/>
          </a:xfrm>
        </p:spPr>
        <p:txBody>
          <a:bodyPr>
            <a:normAutofit/>
          </a:bodyPr>
          <a:lstStyle/>
          <a:p>
            <a:r>
              <a:rPr lang="en-US" sz="3200" dirty="0"/>
              <a:t>A Disorderly Parable of the Epistle of James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8351" y="1371599"/>
            <a:ext cx="2304733" cy="3494503"/>
          </a:xfrm>
          <a:prstGeom prst="rect">
            <a:avLst/>
          </a:prstGeom>
          <a:effectLst>
            <a:outerShdw blurRad="50800" dist="38100" dir="2700000" sx="104000" sy="104000" algn="tl" rotWithShape="0">
              <a:prstClr val="black">
                <a:alpha val="86000"/>
              </a:prstClr>
            </a:outerShdw>
          </a:effectLst>
          <a:scene3d>
            <a:camera prst="orthographicFront"/>
            <a:lightRig rig="threePt" dir="t"/>
          </a:scene3d>
          <a:sp3d>
            <a:bevelB w="254000" h="254000"/>
          </a:sp3d>
        </p:spPr>
      </p:pic>
    </p:spTree>
    <p:extLst>
      <p:ext uri="{BB962C8B-B14F-4D97-AF65-F5344CB8AC3E}">
        <p14:creationId xmlns:p14="http://schemas.microsoft.com/office/powerpoint/2010/main" val="4121643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Text Placeholder 2"/>
          <p:cNvSpPr>
            <a:spLocks noGrp="1"/>
          </p:cNvSpPr>
          <p:nvPr>
            <p:ph type="body" idx="1"/>
          </p:nvPr>
        </p:nvSpPr>
        <p:spPr/>
        <p:txBody>
          <a:bodyPr>
            <a:normAutofit/>
          </a:bodyPr>
          <a:lstStyle/>
          <a:p>
            <a:endParaRPr lang="en-US" sz="3200" dirty="0"/>
          </a:p>
        </p:txBody>
      </p:sp>
    </p:spTree>
    <p:extLst>
      <p:ext uri="{BB962C8B-B14F-4D97-AF65-F5344CB8AC3E}">
        <p14:creationId xmlns:p14="http://schemas.microsoft.com/office/powerpoint/2010/main" val="10777218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457200" lvl="1" indent="0" algn="ctr">
              <a:buNone/>
            </a:pPr>
            <a:r>
              <a:rPr lang="en-US" dirty="0" smtClean="0"/>
              <a:t>So far in the Epistle of James: </a:t>
            </a:r>
          </a:p>
          <a:p>
            <a:pPr marL="457200" lvl="1" indent="0" algn="ctr">
              <a:buNone/>
            </a:pPr>
            <a:endParaRPr lang="en-US" dirty="0" smtClean="0"/>
          </a:p>
          <a:p>
            <a:pPr lvl="1"/>
            <a:r>
              <a:rPr lang="en-US" dirty="0" smtClean="0"/>
              <a:t>James taught us how to deal with our </a:t>
            </a:r>
            <a:r>
              <a:rPr lang="en-US" dirty="0" smtClean="0">
                <a:solidFill>
                  <a:srgbClr val="C00000"/>
                </a:solidFill>
              </a:rPr>
              <a:t>________</a:t>
            </a:r>
            <a:r>
              <a:rPr lang="en-US" dirty="0" smtClean="0"/>
              <a:t> </a:t>
            </a:r>
            <a:r>
              <a:rPr lang="en-US" dirty="0" smtClean="0"/>
              <a:t>by teaching us how to ask for </a:t>
            </a:r>
            <a:r>
              <a:rPr lang="en-US" dirty="0" smtClean="0">
                <a:solidFill>
                  <a:srgbClr val="C00000"/>
                </a:solidFill>
              </a:rPr>
              <a:t>________</a:t>
            </a:r>
            <a:r>
              <a:rPr lang="en-US" dirty="0" smtClean="0"/>
              <a:t>without </a:t>
            </a:r>
            <a:r>
              <a:rPr lang="en-US" dirty="0" smtClean="0">
                <a:solidFill>
                  <a:srgbClr val="C00000"/>
                </a:solidFill>
              </a:rPr>
              <a:t>_________.</a:t>
            </a:r>
            <a:endParaRPr lang="en-US" dirty="0" smtClean="0"/>
          </a:p>
          <a:p>
            <a:pPr marL="457200" lvl="1" indent="0" algn="ctr">
              <a:buNone/>
            </a:pPr>
            <a:endParaRPr lang="en-US" dirty="0" smtClean="0"/>
          </a:p>
        </p:txBody>
      </p:sp>
    </p:spTree>
    <p:extLst>
      <p:ext uri="{BB962C8B-B14F-4D97-AF65-F5344CB8AC3E}">
        <p14:creationId xmlns:p14="http://schemas.microsoft.com/office/powerpoint/2010/main" val="27402509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457200" lvl="1" indent="0" algn="ctr">
              <a:buNone/>
            </a:pPr>
            <a:r>
              <a:rPr lang="en-US" dirty="0" smtClean="0"/>
              <a:t>So far in the Epistle of James: </a:t>
            </a:r>
          </a:p>
          <a:p>
            <a:pPr marL="457200" lvl="1" indent="0" algn="ctr">
              <a:buNone/>
            </a:pPr>
            <a:endParaRPr lang="en-US" dirty="0" smtClean="0"/>
          </a:p>
          <a:p>
            <a:pPr lvl="1"/>
            <a:r>
              <a:rPr lang="en-US" dirty="0" smtClean="0"/>
              <a:t>James taught us how to deal with our </a:t>
            </a:r>
            <a:r>
              <a:rPr lang="en-US" dirty="0" smtClean="0">
                <a:solidFill>
                  <a:srgbClr val="C00000"/>
                </a:solidFill>
              </a:rPr>
              <a:t>problems</a:t>
            </a:r>
            <a:r>
              <a:rPr lang="en-US" dirty="0" smtClean="0"/>
              <a:t> by teaching us how to ask for </a:t>
            </a:r>
            <a:r>
              <a:rPr lang="en-US" dirty="0" smtClean="0">
                <a:solidFill>
                  <a:srgbClr val="C00000"/>
                </a:solidFill>
              </a:rPr>
              <a:t>wisdom</a:t>
            </a:r>
            <a:r>
              <a:rPr lang="en-US" dirty="0" smtClean="0"/>
              <a:t> without </a:t>
            </a:r>
            <a:r>
              <a:rPr lang="en-US" dirty="0" smtClean="0">
                <a:solidFill>
                  <a:srgbClr val="C00000"/>
                </a:solidFill>
              </a:rPr>
              <a:t>doubting</a:t>
            </a:r>
            <a:r>
              <a:rPr lang="en-US" dirty="0" smtClean="0"/>
              <a:t>.</a:t>
            </a:r>
          </a:p>
          <a:p>
            <a:pPr marL="457200" lvl="1" indent="0" algn="ctr">
              <a:buNone/>
            </a:pPr>
            <a:endParaRPr lang="en-US" dirty="0" smtClean="0"/>
          </a:p>
        </p:txBody>
      </p:sp>
    </p:spTree>
    <p:extLst>
      <p:ext uri="{BB962C8B-B14F-4D97-AF65-F5344CB8AC3E}">
        <p14:creationId xmlns:p14="http://schemas.microsoft.com/office/powerpoint/2010/main" val="18647218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457200" lvl="1" indent="0" algn="ctr">
              <a:buNone/>
            </a:pPr>
            <a:r>
              <a:rPr lang="en-US" dirty="0" smtClean="0"/>
              <a:t>So far in the Epistle of James: </a:t>
            </a:r>
          </a:p>
          <a:p>
            <a:pPr marL="457200" lvl="1" indent="0" algn="ctr">
              <a:buNone/>
            </a:pPr>
            <a:endParaRPr lang="en-US" dirty="0" smtClean="0"/>
          </a:p>
          <a:p>
            <a:pPr lvl="1"/>
            <a:r>
              <a:rPr lang="en-US" dirty="0" smtClean="0"/>
              <a:t>James taught us how to deal with our problems by teaching us how to ask for wisdom without doubting.</a:t>
            </a:r>
          </a:p>
          <a:p>
            <a:pPr marL="457200" lvl="1" indent="0" algn="ctr">
              <a:buNone/>
            </a:pPr>
            <a:endParaRPr lang="en-US" dirty="0" smtClean="0"/>
          </a:p>
          <a:p>
            <a:pPr lvl="1"/>
            <a:r>
              <a:rPr lang="en-US" dirty="0" smtClean="0"/>
              <a:t>James tells us that our lives should be ones of </a:t>
            </a:r>
            <a:r>
              <a:rPr lang="en-US" dirty="0" smtClean="0">
                <a:solidFill>
                  <a:srgbClr val="C00000"/>
                </a:solidFill>
              </a:rPr>
              <a:t>____</a:t>
            </a:r>
            <a:r>
              <a:rPr lang="en-US" dirty="0" smtClean="0"/>
              <a:t> </a:t>
            </a:r>
            <a:r>
              <a:rPr lang="en-US" dirty="0" smtClean="0"/>
              <a:t>and </a:t>
            </a:r>
            <a:r>
              <a:rPr lang="en-US" dirty="0" smtClean="0">
                <a:solidFill>
                  <a:srgbClr val="C00000"/>
                </a:solidFill>
              </a:rPr>
              <a:t>_________</a:t>
            </a:r>
            <a:r>
              <a:rPr lang="en-US" dirty="0" smtClean="0"/>
              <a:t> </a:t>
            </a:r>
            <a:r>
              <a:rPr lang="en-US" dirty="0" smtClean="0"/>
              <a:t>Worship</a:t>
            </a:r>
          </a:p>
          <a:p>
            <a:pPr marL="457200" lvl="1" indent="0" algn="ctr">
              <a:buNone/>
            </a:pPr>
            <a:endParaRPr lang="en-US" dirty="0" smtClean="0"/>
          </a:p>
        </p:txBody>
      </p:sp>
    </p:spTree>
    <p:extLst>
      <p:ext uri="{BB962C8B-B14F-4D97-AF65-F5344CB8AC3E}">
        <p14:creationId xmlns:p14="http://schemas.microsoft.com/office/powerpoint/2010/main" val="9631874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457200" lvl="1" indent="0" algn="ctr">
              <a:buNone/>
            </a:pPr>
            <a:r>
              <a:rPr lang="en-US" dirty="0" smtClean="0"/>
              <a:t>So far in the Epistle of James: </a:t>
            </a:r>
          </a:p>
          <a:p>
            <a:pPr marL="457200" lvl="1" indent="0" algn="ctr">
              <a:buNone/>
            </a:pPr>
            <a:endParaRPr lang="en-US" dirty="0" smtClean="0"/>
          </a:p>
          <a:p>
            <a:pPr lvl="1"/>
            <a:r>
              <a:rPr lang="en-US" dirty="0" smtClean="0"/>
              <a:t>James taught us how to deal with our problems by teaching us how to ask for wisdom without doubting.</a:t>
            </a:r>
          </a:p>
          <a:p>
            <a:pPr marL="457200" lvl="1" indent="0" algn="ctr">
              <a:buNone/>
            </a:pPr>
            <a:endParaRPr lang="en-US" dirty="0" smtClean="0"/>
          </a:p>
          <a:p>
            <a:pPr lvl="1"/>
            <a:r>
              <a:rPr lang="en-US" dirty="0" smtClean="0"/>
              <a:t>James tells us that our lives should be ones of </a:t>
            </a:r>
            <a:r>
              <a:rPr lang="en-US" dirty="0" smtClean="0">
                <a:solidFill>
                  <a:srgbClr val="C00000"/>
                </a:solidFill>
              </a:rPr>
              <a:t>Pure</a:t>
            </a:r>
            <a:r>
              <a:rPr lang="en-US" dirty="0" smtClean="0"/>
              <a:t> and </a:t>
            </a:r>
            <a:r>
              <a:rPr lang="en-US" dirty="0" smtClean="0">
                <a:solidFill>
                  <a:srgbClr val="C00000"/>
                </a:solidFill>
              </a:rPr>
              <a:t>Undefiled</a:t>
            </a:r>
            <a:r>
              <a:rPr lang="en-US" dirty="0" smtClean="0"/>
              <a:t> Worship</a:t>
            </a:r>
          </a:p>
          <a:p>
            <a:pPr marL="457200" lvl="1" indent="0" algn="ctr">
              <a:buNone/>
            </a:pPr>
            <a:endParaRPr lang="en-US" dirty="0" smtClean="0"/>
          </a:p>
        </p:txBody>
      </p:sp>
    </p:spTree>
    <p:extLst>
      <p:ext uri="{BB962C8B-B14F-4D97-AF65-F5344CB8AC3E}">
        <p14:creationId xmlns:p14="http://schemas.microsoft.com/office/powerpoint/2010/main" val="4844910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457200" lvl="1" indent="0" algn="ctr">
              <a:buNone/>
            </a:pPr>
            <a:r>
              <a:rPr lang="en-US" dirty="0" smtClean="0"/>
              <a:t>So far in the Epistle of James: </a:t>
            </a:r>
          </a:p>
          <a:p>
            <a:pPr marL="457200" lvl="1" indent="0" algn="ctr">
              <a:buNone/>
            </a:pPr>
            <a:endParaRPr lang="en-US" dirty="0" smtClean="0"/>
          </a:p>
          <a:p>
            <a:pPr lvl="1"/>
            <a:r>
              <a:rPr lang="en-US" dirty="0" smtClean="0"/>
              <a:t>James taught us how to deal with our problems by teaching us how to ask for wisdom without doubting.</a:t>
            </a:r>
          </a:p>
          <a:p>
            <a:pPr marL="457200" lvl="1" indent="0" algn="ctr">
              <a:buNone/>
            </a:pPr>
            <a:endParaRPr lang="en-US" dirty="0" smtClean="0"/>
          </a:p>
          <a:p>
            <a:pPr lvl="1"/>
            <a:r>
              <a:rPr lang="en-US" dirty="0" smtClean="0"/>
              <a:t>James tells us that our lives should be ones of Pure and Undefiled Worship</a:t>
            </a:r>
          </a:p>
          <a:p>
            <a:pPr marL="457200" lvl="1" indent="0" algn="ctr">
              <a:buNone/>
            </a:pPr>
            <a:endParaRPr lang="en-US" dirty="0" smtClean="0"/>
          </a:p>
          <a:p>
            <a:pPr lvl="1"/>
            <a:r>
              <a:rPr lang="en-US" dirty="0" smtClean="0"/>
              <a:t>Everything from here on out in the book of James is an </a:t>
            </a:r>
            <a:r>
              <a:rPr lang="en-US" dirty="0" smtClean="0">
                <a:solidFill>
                  <a:srgbClr val="C00000"/>
                </a:solidFill>
              </a:rPr>
              <a:t>________</a:t>
            </a:r>
            <a:r>
              <a:rPr lang="en-US" dirty="0" smtClean="0"/>
              <a:t> </a:t>
            </a:r>
            <a:r>
              <a:rPr lang="en-US" dirty="0" smtClean="0"/>
              <a:t>of Pure and Undefiled Worship</a:t>
            </a:r>
            <a:endParaRPr lang="en-US" dirty="0"/>
          </a:p>
        </p:txBody>
      </p:sp>
    </p:spTree>
    <p:extLst>
      <p:ext uri="{BB962C8B-B14F-4D97-AF65-F5344CB8AC3E}">
        <p14:creationId xmlns:p14="http://schemas.microsoft.com/office/powerpoint/2010/main" val="5215721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457200" lvl="1" indent="0" algn="ctr">
              <a:buNone/>
            </a:pPr>
            <a:r>
              <a:rPr lang="en-US" dirty="0" smtClean="0"/>
              <a:t>So far in the Epistle of James: </a:t>
            </a:r>
          </a:p>
          <a:p>
            <a:pPr marL="457200" lvl="1" indent="0" algn="ctr">
              <a:buNone/>
            </a:pPr>
            <a:endParaRPr lang="en-US" dirty="0" smtClean="0"/>
          </a:p>
          <a:p>
            <a:pPr lvl="1"/>
            <a:r>
              <a:rPr lang="en-US" dirty="0" smtClean="0"/>
              <a:t>James taught us how to deal with our problems by teaching us how to ask for wisdom without doubting.</a:t>
            </a:r>
          </a:p>
          <a:p>
            <a:pPr marL="457200" lvl="1" indent="0" algn="ctr">
              <a:buNone/>
            </a:pPr>
            <a:endParaRPr lang="en-US" dirty="0" smtClean="0"/>
          </a:p>
          <a:p>
            <a:pPr lvl="1"/>
            <a:r>
              <a:rPr lang="en-US" dirty="0" smtClean="0"/>
              <a:t>James tells us that our lives should be ones of Pure and Undefiled Worship</a:t>
            </a:r>
          </a:p>
          <a:p>
            <a:pPr marL="457200" lvl="1" indent="0" algn="ctr">
              <a:buNone/>
            </a:pPr>
            <a:endParaRPr lang="en-US" dirty="0" smtClean="0"/>
          </a:p>
          <a:p>
            <a:pPr lvl="1"/>
            <a:r>
              <a:rPr lang="en-US" dirty="0" smtClean="0"/>
              <a:t>Everything from here on out in the book of James is an </a:t>
            </a:r>
            <a:r>
              <a:rPr lang="en-US" dirty="0" smtClean="0">
                <a:solidFill>
                  <a:srgbClr val="C00000"/>
                </a:solidFill>
              </a:rPr>
              <a:t>example</a:t>
            </a:r>
            <a:r>
              <a:rPr lang="en-US" dirty="0" smtClean="0"/>
              <a:t> of Pure and Undefiled Worship</a:t>
            </a:r>
            <a:endParaRPr lang="en-US" dirty="0"/>
          </a:p>
        </p:txBody>
      </p:sp>
    </p:spTree>
    <p:extLst>
      <p:ext uri="{BB962C8B-B14F-4D97-AF65-F5344CB8AC3E}">
        <p14:creationId xmlns:p14="http://schemas.microsoft.com/office/powerpoint/2010/main" val="21886913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10 Examples</a:t>
            </a:r>
            <a:endParaRPr lang="en-US" dirty="0"/>
          </a:p>
        </p:txBody>
      </p:sp>
      <p:sp>
        <p:nvSpPr>
          <p:cNvPr id="3" name="Content Placeholder 2"/>
          <p:cNvSpPr>
            <a:spLocks noGrp="1"/>
          </p:cNvSpPr>
          <p:nvPr>
            <p:ph idx="1"/>
          </p:nvPr>
        </p:nvSpPr>
        <p:spPr>
          <a:xfrm>
            <a:off x="838200" y="1825625"/>
            <a:ext cx="5069114" cy="4351338"/>
          </a:xfrm>
        </p:spPr>
        <p:txBody>
          <a:bodyPr/>
          <a:lstStyle/>
          <a:p>
            <a:r>
              <a:rPr lang="en-US" dirty="0" smtClean="0"/>
              <a:t>Impartiality</a:t>
            </a:r>
          </a:p>
          <a:p>
            <a:r>
              <a:rPr lang="en-US" dirty="0" smtClean="0"/>
              <a:t>Produces Good works</a:t>
            </a:r>
          </a:p>
          <a:p>
            <a:r>
              <a:rPr lang="en-US" dirty="0" smtClean="0"/>
              <a:t>Speaks Words that Bless</a:t>
            </a:r>
          </a:p>
          <a:p>
            <a:r>
              <a:rPr lang="en-US" dirty="0" smtClean="0"/>
              <a:t>Sows Seeds of Peace</a:t>
            </a:r>
          </a:p>
          <a:p>
            <a:r>
              <a:rPr lang="en-US" dirty="0" smtClean="0">
                <a:solidFill>
                  <a:srgbClr val="C00000"/>
                </a:solidFill>
              </a:rPr>
              <a:t>Does Not Judge Others</a:t>
            </a:r>
          </a:p>
        </p:txBody>
      </p:sp>
      <p:sp>
        <p:nvSpPr>
          <p:cNvPr id="4" name="Content Placeholder 2"/>
          <p:cNvSpPr txBox="1">
            <a:spLocks/>
          </p:cNvSpPr>
          <p:nvPr/>
        </p:nvSpPr>
        <p:spPr>
          <a:xfrm>
            <a:off x="6096000" y="1825625"/>
            <a:ext cx="5069114" cy="4351338"/>
          </a:xfrm>
          <a:prstGeom prst="rect">
            <a:avLst/>
          </a:prstGeom>
          <a:solidFill>
            <a:srgbClr val="CFD7D7"/>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C00000"/>
                </a:solidFill>
              </a:rPr>
              <a:t>Knows God is in Control</a:t>
            </a:r>
          </a:p>
          <a:p>
            <a:r>
              <a:rPr lang="en-US" dirty="0" smtClean="0">
                <a:solidFill>
                  <a:schemeClr val="bg1">
                    <a:lumMod val="50000"/>
                  </a:schemeClr>
                </a:solidFill>
              </a:rPr>
              <a:t>Gives Resources to Others</a:t>
            </a:r>
          </a:p>
          <a:p>
            <a:r>
              <a:rPr lang="en-US" dirty="0" smtClean="0">
                <a:solidFill>
                  <a:schemeClr val="bg1">
                    <a:lumMod val="50000"/>
                  </a:schemeClr>
                </a:solidFill>
              </a:rPr>
              <a:t>Endures until Christ Returns</a:t>
            </a:r>
          </a:p>
          <a:p>
            <a:r>
              <a:rPr lang="en-US" dirty="0" smtClean="0">
                <a:solidFill>
                  <a:schemeClr val="bg1">
                    <a:lumMod val="50000"/>
                  </a:schemeClr>
                </a:solidFill>
              </a:rPr>
              <a:t>Speaks Truth</a:t>
            </a:r>
          </a:p>
          <a:p>
            <a:r>
              <a:rPr lang="en-US" dirty="0" smtClean="0">
                <a:solidFill>
                  <a:schemeClr val="bg1">
                    <a:lumMod val="50000"/>
                  </a:schemeClr>
                </a:solidFill>
              </a:rPr>
              <a:t>Prays</a:t>
            </a:r>
          </a:p>
          <a:p>
            <a:endParaRPr lang="en-US" dirty="0"/>
          </a:p>
        </p:txBody>
      </p:sp>
    </p:spTree>
    <p:extLst>
      <p:ext uri="{BB962C8B-B14F-4D97-AF65-F5344CB8AC3E}">
        <p14:creationId xmlns:p14="http://schemas.microsoft.com/office/powerpoint/2010/main" val="1352876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smtClean="0"/>
              <a:t>Week 9: A </a:t>
            </a:r>
            <a:r>
              <a:rPr lang="en-US" dirty="0" smtClean="0"/>
              <a:t>Life of Worship </a:t>
            </a:r>
            <a:r>
              <a:rPr lang="en-US" dirty="0" smtClean="0"/>
              <a:t>Does Not Judge Others</a:t>
            </a:r>
            <a:endParaRPr lang="en-US" dirty="0"/>
          </a:p>
        </p:txBody>
      </p:sp>
      <p:sp>
        <p:nvSpPr>
          <p:cNvPr id="3" name="Text Placeholder 2"/>
          <p:cNvSpPr>
            <a:spLocks noGrp="1"/>
          </p:cNvSpPr>
          <p:nvPr>
            <p:ph type="body" idx="1"/>
          </p:nvPr>
        </p:nvSpPr>
        <p:spPr/>
        <p:txBody>
          <a:bodyPr>
            <a:normAutofit/>
          </a:bodyPr>
          <a:lstStyle/>
          <a:p>
            <a:endParaRPr lang="en-US" sz="3200" dirty="0"/>
          </a:p>
        </p:txBody>
      </p:sp>
    </p:spTree>
    <p:extLst>
      <p:ext uri="{BB962C8B-B14F-4D97-AF65-F5344CB8AC3E}">
        <p14:creationId xmlns:p14="http://schemas.microsoft.com/office/powerpoint/2010/main" val="27467569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43429"/>
            <a:ext cx="10515600" cy="5233534"/>
          </a:xfrm>
        </p:spPr>
        <p:txBody>
          <a:bodyPr/>
          <a:lstStyle/>
          <a:p>
            <a:pPr marL="0" indent="0" algn="ctr">
              <a:buNone/>
            </a:pPr>
            <a:endParaRPr lang="en-US" baseline="30000" dirty="0" smtClean="0"/>
          </a:p>
          <a:p>
            <a:pPr marL="0" indent="0" algn="ctr">
              <a:buNone/>
            </a:pPr>
            <a:endParaRPr lang="en-US" baseline="30000" dirty="0"/>
          </a:p>
          <a:p>
            <a:pPr marL="0" indent="0" algn="ctr">
              <a:buNone/>
            </a:pPr>
            <a:endParaRPr lang="en-US" baseline="30000" dirty="0" smtClean="0"/>
          </a:p>
          <a:p>
            <a:pPr marL="0" indent="0" algn="ctr">
              <a:buNone/>
            </a:pPr>
            <a:r>
              <a:rPr lang="en-US" baseline="30000" dirty="0" smtClean="0"/>
              <a:t>11</a:t>
            </a:r>
            <a:r>
              <a:rPr lang="en-US" dirty="0" smtClean="0"/>
              <a:t> </a:t>
            </a:r>
            <a:r>
              <a:rPr lang="en-US" dirty="0"/>
              <a:t>Do not speak evil against one another, brothers and sisters. Whoever speaks evil against another or judges another, speaks evil against the law and judges the law; but if you judge the law, you are not a doer of the law but a judge</a:t>
            </a:r>
            <a:r>
              <a:rPr lang="en-US" dirty="0" smtClean="0"/>
              <a:t>.  </a:t>
            </a:r>
            <a:r>
              <a:rPr lang="en-US" baseline="30000" dirty="0" smtClean="0"/>
              <a:t>12</a:t>
            </a:r>
            <a:r>
              <a:rPr lang="en-US" dirty="0" smtClean="0"/>
              <a:t> </a:t>
            </a:r>
            <a:r>
              <a:rPr lang="en-US" dirty="0"/>
              <a:t>There is one lawgiver and judge who is able to save and to destroy. So who, then, are you to judge your neighbor</a:t>
            </a:r>
            <a:r>
              <a:rPr lang="en-US" dirty="0" smtClean="0"/>
              <a:t>? (</a:t>
            </a:r>
            <a:r>
              <a:rPr lang="en-US" dirty="0"/>
              <a:t>Jam 4:11-12 NRS)</a:t>
            </a:r>
            <a:endParaRPr lang="en-US" dirty="0"/>
          </a:p>
        </p:txBody>
      </p:sp>
    </p:spTree>
    <p:extLst>
      <p:ext uri="{BB962C8B-B14F-4D97-AF65-F5344CB8AC3E}">
        <p14:creationId xmlns:p14="http://schemas.microsoft.com/office/powerpoint/2010/main" val="25757458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John Calvin and Michael Servetus</a:t>
            </a:r>
            <a:endParaRPr lang="en-US" dirty="0"/>
          </a:p>
        </p:txBody>
      </p:sp>
      <p:pic>
        <p:nvPicPr>
          <p:cNvPr id="1026" name="Picture 2" descr="http://files.wts.edu/uploads/images/calvin_bd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9860" y="2151316"/>
            <a:ext cx="3632653" cy="363265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stretch>
            <a:fillRect/>
          </a:stretch>
        </p:blipFill>
        <p:spPr>
          <a:xfrm>
            <a:off x="6643462" y="2151317"/>
            <a:ext cx="3632652" cy="3632652"/>
          </a:xfrm>
          <a:prstGeom prst="rect">
            <a:avLst/>
          </a:prstGeom>
        </p:spPr>
      </p:pic>
    </p:spTree>
    <p:extLst>
      <p:ext uri="{BB962C8B-B14F-4D97-AF65-F5344CB8AC3E}">
        <p14:creationId xmlns:p14="http://schemas.microsoft.com/office/powerpoint/2010/main" val="27726168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Judgment vs Compassion</a:t>
            </a:r>
            <a:endParaRPr lang="en-US" dirty="0"/>
          </a:p>
        </p:txBody>
      </p:sp>
      <p:sp>
        <p:nvSpPr>
          <p:cNvPr id="3" name="Text Placeholder 2"/>
          <p:cNvSpPr>
            <a:spLocks noGrp="1"/>
          </p:cNvSpPr>
          <p:nvPr>
            <p:ph type="body" idx="1"/>
          </p:nvPr>
        </p:nvSpPr>
        <p:spPr/>
        <p:txBody>
          <a:bodyPr/>
          <a:lstStyle/>
          <a:p>
            <a:r>
              <a:rPr lang="en-US" dirty="0" smtClean="0"/>
              <a:t>Judgment</a:t>
            </a:r>
            <a:endParaRPr lang="en-US" dirty="0"/>
          </a:p>
        </p:txBody>
      </p:sp>
      <p:sp>
        <p:nvSpPr>
          <p:cNvPr id="4" name="Content Placeholder 3"/>
          <p:cNvSpPr>
            <a:spLocks noGrp="1"/>
          </p:cNvSpPr>
          <p:nvPr>
            <p:ph sz="half" idx="2"/>
          </p:nvPr>
        </p:nvSpPr>
        <p:spPr/>
        <p:txBody>
          <a:bodyPr>
            <a:normAutofit lnSpcReduction="10000"/>
          </a:bodyPr>
          <a:lstStyle/>
          <a:p>
            <a:pPr marL="0" indent="0">
              <a:buNone/>
            </a:pPr>
            <a:endParaRPr lang="en-US" dirty="0" smtClean="0"/>
          </a:p>
          <a:p>
            <a:pPr marL="0" indent="0">
              <a:buNone/>
            </a:pPr>
            <a:r>
              <a:rPr lang="en-US" dirty="0" smtClean="0"/>
              <a:t>Calvin: “Whoever </a:t>
            </a:r>
            <a:r>
              <a:rPr lang="en-US" dirty="0"/>
              <a:t>shall maintain that wrong is done to heretics and blasphemers in punishing them makes himself an accomplice in their crime and guilty as they </a:t>
            </a:r>
            <a:r>
              <a:rPr lang="en-US" dirty="0" smtClean="0"/>
              <a:t>are  . . . so </a:t>
            </a:r>
            <a:r>
              <a:rPr lang="en-US" dirty="0"/>
              <a:t>that we spare not kin, nor blood of any, and forget all humanity when the matter is to combat for His glory</a:t>
            </a:r>
            <a:r>
              <a:rPr lang="en-US" dirty="0" smtClean="0"/>
              <a:t>.”</a:t>
            </a:r>
            <a:endParaRPr lang="en-US" dirty="0"/>
          </a:p>
        </p:txBody>
      </p:sp>
      <p:sp>
        <p:nvSpPr>
          <p:cNvPr id="5" name="Text Placeholder 4"/>
          <p:cNvSpPr>
            <a:spLocks noGrp="1"/>
          </p:cNvSpPr>
          <p:nvPr>
            <p:ph type="body" sz="quarter" idx="3"/>
          </p:nvPr>
        </p:nvSpPr>
        <p:spPr/>
        <p:txBody>
          <a:bodyPr/>
          <a:lstStyle/>
          <a:p>
            <a:r>
              <a:rPr lang="en-US" dirty="0" smtClean="0"/>
              <a:t>Compassion</a:t>
            </a:r>
            <a:endParaRPr lang="en-US" dirty="0"/>
          </a:p>
        </p:txBody>
      </p:sp>
      <p:sp>
        <p:nvSpPr>
          <p:cNvPr id="6" name="Content Placeholder 5"/>
          <p:cNvSpPr>
            <a:spLocks noGrp="1"/>
          </p:cNvSpPr>
          <p:nvPr>
            <p:ph sz="quarter" idx="4"/>
          </p:nvPr>
        </p:nvSpPr>
        <p:spPr/>
        <p:txBody>
          <a:bodyPr>
            <a:normAutofit fontScale="92500" lnSpcReduction="10000"/>
          </a:bodyPr>
          <a:lstStyle/>
          <a:p>
            <a:pPr marL="0" indent="0">
              <a:buNone/>
            </a:pPr>
            <a:endParaRPr lang="en-US" dirty="0" smtClean="0"/>
          </a:p>
          <a:p>
            <a:pPr marL="0" indent="0">
              <a:buNone/>
            </a:pPr>
            <a:r>
              <a:rPr lang="en-US" dirty="0" smtClean="0"/>
              <a:t>Jesus: "</a:t>
            </a:r>
            <a:r>
              <a:rPr lang="en-US" dirty="0"/>
              <a:t>'You shall love the Lord your God with all your heart, and with all your soul, and with all your mind</a:t>
            </a:r>
            <a:r>
              <a:rPr lang="en-US" dirty="0" smtClean="0"/>
              <a:t>.‘  This </a:t>
            </a:r>
            <a:r>
              <a:rPr lang="en-US" dirty="0"/>
              <a:t>is the greatest and first </a:t>
            </a:r>
            <a:r>
              <a:rPr lang="en-US" dirty="0" smtClean="0"/>
              <a:t>commandment. And </a:t>
            </a:r>
            <a:r>
              <a:rPr lang="en-US" dirty="0"/>
              <a:t>a second is like it: 'You shall love your neighbor as yourself</a:t>
            </a:r>
            <a:r>
              <a:rPr lang="en-US" dirty="0" smtClean="0"/>
              <a:t>.‘ </a:t>
            </a:r>
            <a:r>
              <a:rPr lang="en-US" baseline="30000" dirty="0" smtClean="0"/>
              <a:t>40</a:t>
            </a:r>
            <a:r>
              <a:rPr lang="en-US" dirty="0" smtClean="0"/>
              <a:t> </a:t>
            </a:r>
            <a:r>
              <a:rPr lang="en-US" dirty="0"/>
              <a:t>On these two commandments hang all the law and the prophets</a:t>
            </a:r>
            <a:r>
              <a:rPr lang="en-US" dirty="0" smtClean="0"/>
              <a:t>.“ Mat </a:t>
            </a:r>
            <a:r>
              <a:rPr lang="en-US" dirty="0"/>
              <a:t>22:36-40 </a:t>
            </a:r>
            <a:r>
              <a:rPr lang="en-US" dirty="0" smtClean="0"/>
              <a:t>NRS</a:t>
            </a:r>
            <a:endParaRPr lang="en-US" dirty="0"/>
          </a:p>
        </p:txBody>
      </p:sp>
      <p:pic>
        <p:nvPicPr>
          <p:cNvPr id="7" name="Picture 2" descr="http://files.wts.edu/uploads/images/calvin_bd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2797" y="146277"/>
            <a:ext cx="1440997" cy="14409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a:stretch>
            <a:fillRect/>
          </a:stretch>
        </p:blipFill>
        <p:spPr>
          <a:xfrm>
            <a:off x="9197977" y="144676"/>
            <a:ext cx="1444198" cy="1444198"/>
          </a:xfrm>
          <a:prstGeom prst="rect">
            <a:avLst/>
          </a:prstGeom>
        </p:spPr>
      </p:pic>
    </p:spTree>
    <p:extLst>
      <p:ext uri="{BB962C8B-B14F-4D97-AF65-F5344CB8AC3E}">
        <p14:creationId xmlns:p14="http://schemas.microsoft.com/office/powerpoint/2010/main" val="2921487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 . . </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When “Love your neighbor” is the 2</a:t>
            </a:r>
            <a:r>
              <a:rPr lang="en-US" baseline="30000" dirty="0" smtClean="0"/>
              <a:t>nd</a:t>
            </a:r>
            <a:r>
              <a:rPr lang="en-US" dirty="0" smtClean="0"/>
              <a:t> most important command, who was the heretic?  The one with wrong theology or the one without love?</a:t>
            </a:r>
          </a:p>
          <a:p>
            <a:pPr marL="514350" indent="-514350">
              <a:buFont typeface="+mj-lt"/>
              <a:buAutoNum type="arabicPeriod"/>
            </a:pPr>
            <a:r>
              <a:rPr lang="en-US" dirty="0" smtClean="0"/>
              <a:t>Do the followers of Christ have to agree theologically to do God’s work together?  Servetus loved Jesus and the scriptures.  He just didn’t think God was three distinct persons.</a:t>
            </a:r>
          </a:p>
          <a:p>
            <a:pPr marL="514350" indent="-514350">
              <a:buFont typeface="+mj-lt"/>
              <a:buAutoNum type="arabicPeriod"/>
            </a:pPr>
            <a:r>
              <a:rPr lang="en-US" dirty="0" smtClean="0"/>
              <a:t>What about his death showed the love of Jesus to the world?</a:t>
            </a:r>
            <a:endParaRPr lang="en-US" dirty="0"/>
          </a:p>
        </p:txBody>
      </p:sp>
      <p:pic>
        <p:nvPicPr>
          <p:cNvPr id="4" name="Picture 2" descr="http://files.wts.edu/uploads/images/calvin_bda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2797" y="146277"/>
            <a:ext cx="1440997" cy="14409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9197977" y="144676"/>
            <a:ext cx="1444198" cy="1444198"/>
          </a:xfrm>
          <a:prstGeom prst="rect">
            <a:avLst/>
          </a:prstGeom>
        </p:spPr>
      </p:pic>
    </p:spTree>
    <p:extLst>
      <p:ext uri="{BB962C8B-B14F-4D97-AF65-F5344CB8AC3E}">
        <p14:creationId xmlns:p14="http://schemas.microsoft.com/office/powerpoint/2010/main" val="1946282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43429"/>
            <a:ext cx="10515600" cy="5233534"/>
          </a:xfrm>
        </p:spPr>
        <p:txBody>
          <a:bodyPr/>
          <a:lstStyle/>
          <a:p>
            <a:pPr marL="0" indent="0" algn="ctr">
              <a:buNone/>
            </a:pPr>
            <a:endParaRPr lang="en-US" baseline="30000" dirty="0" smtClean="0"/>
          </a:p>
          <a:p>
            <a:pPr marL="0" indent="0" algn="ctr">
              <a:buNone/>
            </a:pPr>
            <a:endParaRPr lang="en-US" baseline="30000" dirty="0"/>
          </a:p>
          <a:p>
            <a:pPr marL="0" indent="0">
              <a:buNone/>
            </a:pPr>
            <a:r>
              <a:rPr lang="en-US" dirty="0" smtClean="0"/>
              <a:t>When we judge, we run the </a:t>
            </a:r>
            <a:br>
              <a:rPr lang="en-US" dirty="0" smtClean="0"/>
            </a:br>
            <a:r>
              <a:rPr lang="en-US" dirty="0" smtClean="0"/>
              <a:t>risk of blasphemy:</a:t>
            </a:r>
          </a:p>
          <a:p>
            <a:pPr marL="0" indent="0">
              <a:buNone/>
            </a:pPr>
            <a:endParaRPr lang="en-US" dirty="0" smtClean="0"/>
          </a:p>
          <a:p>
            <a:pPr marL="0" indent="0" algn="ctr">
              <a:buNone/>
            </a:pPr>
            <a:r>
              <a:rPr lang="en-US" dirty="0" smtClean="0"/>
              <a:t>Jesus:  </a:t>
            </a:r>
            <a:r>
              <a:rPr lang="en-US" baseline="30000" dirty="0" smtClean="0"/>
              <a:t>28</a:t>
            </a:r>
            <a:r>
              <a:rPr lang="en-US" dirty="0" smtClean="0"/>
              <a:t> </a:t>
            </a:r>
            <a:r>
              <a:rPr lang="en-US" dirty="0"/>
              <a:t>"Truly I tell you, people will be forgiven for their sins and whatever blasphemies they utter</a:t>
            </a:r>
            <a:r>
              <a:rPr lang="en-US" dirty="0" smtClean="0"/>
              <a:t>; </a:t>
            </a:r>
            <a:r>
              <a:rPr lang="en-US" baseline="30000" dirty="0" smtClean="0"/>
              <a:t>29</a:t>
            </a:r>
            <a:r>
              <a:rPr lang="en-US" dirty="0" smtClean="0"/>
              <a:t> </a:t>
            </a:r>
            <a:r>
              <a:rPr lang="en-US" dirty="0"/>
              <a:t>but whoever blasphemes against the Holy Spirit can never have forgiveness, but is guilty of an eternal </a:t>
            </a:r>
            <a:r>
              <a:rPr lang="en-US" dirty="0" smtClean="0"/>
              <a:t>sin.” (</a:t>
            </a:r>
            <a:r>
              <a:rPr lang="en-US" dirty="0"/>
              <a:t>Mar 3:28-30 NRS)</a:t>
            </a:r>
            <a:endParaRPr lang="en-US" dirty="0" smtClean="0"/>
          </a:p>
        </p:txBody>
      </p:sp>
      <p:pic>
        <p:nvPicPr>
          <p:cNvPr id="5" name="Picture 4"/>
          <p:cNvPicPr>
            <a:picLocks noChangeAspect="1"/>
          </p:cNvPicPr>
          <p:nvPr/>
        </p:nvPicPr>
        <p:blipFill>
          <a:blip r:embed="rId3"/>
          <a:stretch>
            <a:fillRect/>
          </a:stretch>
        </p:blipFill>
        <p:spPr>
          <a:xfrm>
            <a:off x="7373581" y="153061"/>
            <a:ext cx="2946076" cy="2446742"/>
          </a:xfrm>
          <a:prstGeom prst="rect">
            <a:avLst/>
          </a:prstGeom>
        </p:spPr>
      </p:pic>
    </p:spTree>
    <p:extLst>
      <p:ext uri="{BB962C8B-B14F-4D97-AF65-F5344CB8AC3E}">
        <p14:creationId xmlns:p14="http://schemas.microsoft.com/office/powerpoint/2010/main" val="41264977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457200" lvl="1" indent="0" algn="ctr">
              <a:buNone/>
            </a:pPr>
            <a:endParaRPr lang="en-US" sz="4000" dirty="0" smtClean="0"/>
          </a:p>
          <a:p>
            <a:pPr marL="457200" lvl="1" indent="0" algn="ctr">
              <a:buNone/>
            </a:pPr>
            <a:r>
              <a:rPr lang="en-US" sz="4000" dirty="0" smtClean="0"/>
              <a:t>A Life of Pure and Undefiled Worship </a:t>
            </a:r>
          </a:p>
          <a:p>
            <a:pPr marL="457200" lvl="1" indent="0" algn="ctr">
              <a:buNone/>
            </a:pPr>
            <a:r>
              <a:rPr lang="en-US" sz="4000" dirty="0" smtClean="0"/>
              <a:t>does not judge others. </a:t>
            </a:r>
          </a:p>
          <a:p>
            <a:pPr marL="457200" lvl="1" indent="0" algn="ctr">
              <a:buNone/>
            </a:pPr>
            <a:endParaRPr lang="en-US" sz="4000" dirty="0"/>
          </a:p>
          <a:p>
            <a:pPr marL="457200" lvl="1" indent="0" algn="ctr">
              <a:buNone/>
            </a:pPr>
            <a:r>
              <a:rPr lang="en-US" sz="4000" dirty="0" smtClean="0"/>
              <a:t>But how do we balance that with speaking the truth in love?</a:t>
            </a:r>
            <a:endParaRPr lang="en-US" sz="4000" dirty="0"/>
          </a:p>
        </p:txBody>
      </p:sp>
    </p:spTree>
    <p:extLst>
      <p:ext uri="{BB962C8B-B14F-4D97-AF65-F5344CB8AC3E}">
        <p14:creationId xmlns:p14="http://schemas.microsoft.com/office/powerpoint/2010/main" val="2921356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43429"/>
            <a:ext cx="10515600" cy="5233534"/>
          </a:xfrm>
        </p:spPr>
        <p:txBody>
          <a:bodyPr/>
          <a:lstStyle/>
          <a:p>
            <a:pPr marL="0" indent="0" algn="ctr">
              <a:buNone/>
            </a:pPr>
            <a:endParaRPr lang="en-US" baseline="30000" dirty="0" smtClean="0"/>
          </a:p>
          <a:p>
            <a:pPr marL="0" indent="0" algn="ctr">
              <a:buNone/>
            </a:pPr>
            <a:endParaRPr lang="en-US" baseline="30000" dirty="0"/>
          </a:p>
          <a:p>
            <a:pPr marL="0" indent="0" algn="ctr">
              <a:buNone/>
            </a:pPr>
            <a:endParaRPr lang="en-US" baseline="30000" dirty="0" smtClean="0"/>
          </a:p>
          <a:p>
            <a:pPr marL="0" indent="0" algn="ctr">
              <a:buNone/>
            </a:pPr>
            <a:r>
              <a:rPr lang="en-US" baseline="30000" dirty="0" smtClean="0"/>
              <a:t>11</a:t>
            </a:r>
            <a:r>
              <a:rPr lang="en-US" dirty="0" smtClean="0"/>
              <a:t> </a:t>
            </a:r>
            <a:r>
              <a:rPr lang="en-US" dirty="0"/>
              <a:t>Do not speak </a:t>
            </a:r>
            <a:r>
              <a:rPr lang="en-US" strike="sngStrike" dirty="0">
                <a:solidFill>
                  <a:srgbClr val="FF0000"/>
                </a:solidFill>
              </a:rPr>
              <a:t>evil</a:t>
            </a:r>
            <a:r>
              <a:rPr lang="en-US" dirty="0"/>
              <a:t> against one another, brothers and sisters. Whoever speaks </a:t>
            </a:r>
            <a:r>
              <a:rPr lang="en-US" strike="sngStrike" dirty="0">
                <a:solidFill>
                  <a:srgbClr val="FF0000"/>
                </a:solidFill>
              </a:rPr>
              <a:t>evil</a:t>
            </a:r>
            <a:r>
              <a:rPr lang="en-US" dirty="0"/>
              <a:t> </a:t>
            </a:r>
            <a:r>
              <a:rPr lang="en-US" dirty="0" smtClean="0"/>
              <a:t>against </a:t>
            </a:r>
            <a:r>
              <a:rPr lang="en-US" dirty="0"/>
              <a:t>another or judges another, speaks </a:t>
            </a:r>
            <a:r>
              <a:rPr lang="en-US" strike="sngStrike" dirty="0">
                <a:solidFill>
                  <a:srgbClr val="FF0000"/>
                </a:solidFill>
              </a:rPr>
              <a:t>evil</a:t>
            </a:r>
            <a:r>
              <a:rPr lang="en-US" dirty="0"/>
              <a:t> </a:t>
            </a:r>
            <a:r>
              <a:rPr lang="en-US" dirty="0" smtClean="0"/>
              <a:t>against </a:t>
            </a:r>
            <a:r>
              <a:rPr lang="en-US" dirty="0"/>
              <a:t>the law and judges the law; but if you judge the law, you are not a doer of the law but a judge</a:t>
            </a:r>
            <a:r>
              <a:rPr lang="en-US" dirty="0" smtClean="0"/>
              <a:t>.  </a:t>
            </a:r>
            <a:r>
              <a:rPr lang="en-US" baseline="30000" dirty="0" smtClean="0"/>
              <a:t>12</a:t>
            </a:r>
            <a:r>
              <a:rPr lang="en-US" dirty="0" smtClean="0"/>
              <a:t> </a:t>
            </a:r>
            <a:r>
              <a:rPr lang="en-US" dirty="0"/>
              <a:t>There is one lawgiver and judge who is able to save and to destroy. So who, then, are you to judge your neighbor</a:t>
            </a:r>
            <a:r>
              <a:rPr lang="en-US" dirty="0" smtClean="0"/>
              <a:t>? (</a:t>
            </a:r>
            <a:r>
              <a:rPr lang="en-US" dirty="0"/>
              <a:t>Jam 4:11-12 NRS)</a:t>
            </a:r>
            <a:endParaRPr lang="en-US" dirty="0"/>
          </a:p>
        </p:txBody>
      </p:sp>
    </p:spTree>
    <p:extLst>
      <p:ext uri="{BB962C8B-B14F-4D97-AF65-F5344CB8AC3E}">
        <p14:creationId xmlns:p14="http://schemas.microsoft.com/office/powerpoint/2010/main" val="29388796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4151085" y="547804"/>
            <a:ext cx="4064000" cy="5344098"/>
          </a:xfrm>
          <a:prstGeom prst="rect">
            <a:avLst/>
          </a:prstGeom>
        </p:spPr>
      </p:pic>
      <p:sp>
        <p:nvSpPr>
          <p:cNvPr id="4" name="TextBox 3"/>
          <p:cNvSpPr txBox="1"/>
          <p:nvPr/>
        </p:nvSpPr>
        <p:spPr>
          <a:xfrm>
            <a:off x="2249714" y="3018971"/>
            <a:ext cx="2293257" cy="1200329"/>
          </a:xfrm>
          <a:prstGeom prst="rect">
            <a:avLst/>
          </a:prstGeom>
          <a:solidFill>
            <a:srgbClr val="CFD7D7"/>
          </a:solidFill>
        </p:spPr>
        <p:txBody>
          <a:bodyPr wrap="square" rtlCol="0">
            <a:spAutoFit/>
          </a:bodyPr>
          <a:lstStyle/>
          <a:p>
            <a:pPr algn="ctr"/>
            <a:r>
              <a:rPr lang="en-US" sz="3600" dirty="0" smtClean="0"/>
              <a:t>Rodney’s Dilemma</a:t>
            </a:r>
            <a:endParaRPr lang="en-US" sz="3600" dirty="0"/>
          </a:p>
        </p:txBody>
      </p:sp>
    </p:spTree>
    <p:extLst>
      <p:ext uri="{BB962C8B-B14F-4D97-AF65-F5344CB8AC3E}">
        <p14:creationId xmlns:p14="http://schemas.microsoft.com/office/powerpoint/2010/main" val="27622441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Group’s Advice to Rodney</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b="1" dirty="0" smtClean="0"/>
              <a:t>Ask for Wisdom:</a:t>
            </a:r>
            <a:r>
              <a:rPr lang="en-US" dirty="0" smtClean="0"/>
              <a:t> Since every situation will be different, ask God for wisdom in every situation and do not speak up until you feel God is leading you to speak.</a:t>
            </a:r>
          </a:p>
          <a:p>
            <a:pPr marL="514350" indent="-514350">
              <a:buFont typeface="+mj-lt"/>
              <a:buAutoNum type="arabicPeriod"/>
            </a:pPr>
            <a:r>
              <a:rPr lang="en-US" b="1" dirty="0" smtClean="0"/>
              <a:t>Act out of Love: </a:t>
            </a:r>
            <a:r>
              <a:rPr lang="en-US" dirty="0" smtClean="0"/>
              <a:t>Never speak up when you aren’t doing it out of love for the person you are confronting.</a:t>
            </a:r>
          </a:p>
          <a:p>
            <a:pPr marL="514350" indent="-514350">
              <a:buFont typeface="+mj-lt"/>
              <a:buAutoNum type="arabicPeriod"/>
            </a:pPr>
            <a:r>
              <a:rPr lang="en-US" b="1" dirty="0" smtClean="0"/>
              <a:t>Appropriate Time and Place: </a:t>
            </a:r>
            <a:r>
              <a:rPr lang="en-US" dirty="0" smtClean="0"/>
              <a:t>Speaking up in a public place and in front of others isn’t usually a good idea.  Honor the person you are speaking to with respect and privacy.</a:t>
            </a:r>
            <a:endParaRPr lang="en-US" dirty="0"/>
          </a:p>
        </p:txBody>
      </p:sp>
    </p:spTree>
    <p:extLst>
      <p:ext uri="{BB962C8B-B14F-4D97-AF65-F5344CB8AC3E}">
        <p14:creationId xmlns:p14="http://schemas.microsoft.com/office/powerpoint/2010/main" val="59026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Self-Assessment </a:t>
            </a:r>
            <a:endParaRPr lang="en-US" dirty="0"/>
          </a:p>
        </p:txBody>
      </p:sp>
      <p:sp>
        <p:nvSpPr>
          <p:cNvPr id="3" name="Content Placeholder 2"/>
          <p:cNvSpPr>
            <a:spLocks noGrp="1"/>
          </p:cNvSpPr>
          <p:nvPr>
            <p:ph idx="1"/>
          </p:nvPr>
        </p:nvSpPr>
        <p:spPr/>
        <p:txBody>
          <a:bodyPr/>
          <a:lstStyle/>
          <a:p>
            <a:r>
              <a:rPr lang="en-US" dirty="0" smtClean="0"/>
              <a:t>Who do you judge (criticize) the most?</a:t>
            </a:r>
          </a:p>
          <a:p>
            <a:r>
              <a:rPr lang="en-US" dirty="0" smtClean="0"/>
              <a:t>Should you address what is bothering you?</a:t>
            </a:r>
          </a:p>
          <a:p>
            <a:pPr lvl="1"/>
            <a:r>
              <a:rPr lang="en-US" dirty="0" smtClean="0"/>
              <a:t>Have you asked God for wisdom?</a:t>
            </a:r>
          </a:p>
          <a:p>
            <a:pPr lvl="1"/>
            <a:r>
              <a:rPr lang="en-US" dirty="0" smtClean="0"/>
              <a:t>Would you be speaking out of love to them? If not: </a:t>
            </a:r>
          </a:p>
          <a:p>
            <a:pPr lvl="2"/>
            <a:r>
              <a:rPr lang="en-US" dirty="0" smtClean="0"/>
              <a:t> Is this your problem and not theirs?</a:t>
            </a:r>
          </a:p>
          <a:p>
            <a:pPr lvl="2"/>
            <a:r>
              <a:rPr lang="en-US" dirty="0" smtClean="0"/>
              <a:t>Can you ask God to give you love for them?</a:t>
            </a:r>
          </a:p>
          <a:p>
            <a:pPr lvl="1"/>
            <a:r>
              <a:rPr lang="en-US" dirty="0" smtClean="0"/>
              <a:t>Can you approach them in an appropriate time and place?</a:t>
            </a:r>
          </a:p>
          <a:p>
            <a:endParaRPr lang="en-US" dirty="0"/>
          </a:p>
        </p:txBody>
      </p:sp>
    </p:spTree>
    <p:extLst>
      <p:ext uri="{BB962C8B-B14F-4D97-AF65-F5344CB8AC3E}">
        <p14:creationId xmlns:p14="http://schemas.microsoft.com/office/powerpoint/2010/main" val="18149610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10 Examples</a:t>
            </a:r>
            <a:endParaRPr lang="en-US" dirty="0"/>
          </a:p>
        </p:txBody>
      </p:sp>
      <p:sp>
        <p:nvSpPr>
          <p:cNvPr id="3" name="Content Placeholder 2"/>
          <p:cNvSpPr>
            <a:spLocks noGrp="1"/>
          </p:cNvSpPr>
          <p:nvPr>
            <p:ph idx="1"/>
          </p:nvPr>
        </p:nvSpPr>
        <p:spPr>
          <a:xfrm>
            <a:off x="838200" y="1825625"/>
            <a:ext cx="5069114" cy="4351338"/>
          </a:xfrm>
        </p:spPr>
        <p:txBody>
          <a:bodyPr/>
          <a:lstStyle/>
          <a:p>
            <a:r>
              <a:rPr lang="en-US" dirty="0" smtClean="0"/>
              <a:t>Impartiality</a:t>
            </a:r>
          </a:p>
          <a:p>
            <a:r>
              <a:rPr lang="en-US" dirty="0" smtClean="0"/>
              <a:t>Produces Good works</a:t>
            </a:r>
          </a:p>
          <a:p>
            <a:r>
              <a:rPr lang="en-US" dirty="0" smtClean="0"/>
              <a:t>Speaks Words that Bless</a:t>
            </a:r>
          </a:p>
          <a:p>
            <a:r>
              <a:rPr lang="en-US" dirty="0" smtClean="0"/>
              <a:t>Sows Seeds of Peace</a:t>
            </a:r>
          </a:p>
          <a:p>
            <a:r>
              <a:rPr lang="en-US" dirty="0" smtClean="0">
                <a:solidFill>
                  <a:srgbClr val="C00000"/>
                </a:solidFill>
              </a:rPr>
              <a:t>Does Not Judge Others</a:t>
            </a:r>
          </a:p>
        </p:txBody>
      </p:sp>
      <p:sp>
        <p:nvSpPr>
          <p:cNvPr id="4" name="Content Placeholder 2"/>
          <p:cNvSpPr txBox="1">
            <a:spLocks/>
          </p:cNvSpPr>
          <p:nvPr/>
        </p:nvSpPr>
        <p:spPr>
          <a:xfrm>
            <a:off x="6096000" y="1825625"/>
            <a:ext cx="5069114" cy="4351338"/>
          </a:xfrm>
          <a:prstGeom prst="rect">
            <a:avLst/>
          </a:prstGeom>
          <a:solidFill>
            <a:srgbClr val="CFD7D7"/>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C00000"/>
                </a:solidFill>
              </a:rPr>
              <a:t>Knows God is in Control</a:t>
            </a:r>
          </a:p>
          <a:p>
            <a:r>
              <a:rPr lang="en-US" dirty="0" smtClean="0">
                <a:solidFill>
                  <a:schemeClr val="bg1">
                    <a:lumMod val="50000"/>
                  </a:schemeClr>
                </a:solidFill>
              </a:rPr>
              <a:t>Gives Resources to Others</a:t>
            </a:r>
          </a:p>
          <a:p>
            <a:r>
              <a:rPr lang="en-US" dirty="0" smtClean="0">
                <a:solidFill>
                  <a:schemeClr val="bg1">
                    <a:lumMod val="50000"/>
                  </a:schemeClr>
                </a:solidFill>
              </a:rPr>
              <a:t>Endures until Christ Returns</a:t>
            </a:r>
          </a:p>
          <a:p>
            <a:r>
              <a:rPr lang="en-US" dirty="0" smtClean="0">
                <a:solidFill>
                  <a:schemeClr val="bg1">
                    <a:lumMod val="50000"/>
                  </a:schemeClr>
                </a:solidFill>
              </a:rPr>
              <a:t>Speaks Truth</a:t>
            </a:r>
          </a:p>
          <a:p>
            <a:r>
              <a:rPr lang="en-US" dirty="0" smtClean="0">
                <a:solidFill>
                  <a:schemeClr val="bg1">
                    <a:lumMod val="50000"/>
                  </a:schemeClr>
                </a:solidFill>
              </a:rPr>
              <a:t>Prays</a:t>
            </a:r>
          </a:p>
          <a:p>
            <a:endParaRPr lang="en-US" dirty="0"/>
          </a:p>
        </p:txBody>
      </p:sp>
    </p:spTree>
    <p:extLst>
      <p:ext uri="{BB962C8B-B14F-4D97-AF65-F5344CB8AC3E}">
        <p14:creationId xmlns:p14="http://schemas.microsoft.com/office/powerpoint/2010/main" val="1025596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smtClean="0"/>
              <a:t>Week 9: A </a:t>
            </a:r>
            <a:r>
              <a:rPr lang="en-US" dirty="0" smtClean="0"/>
              <a:t>Life of Worship </a:t>
            </a:r>
            <a:r>
              <a:rPr lang="en-US" dirty="0" smtClean="0"/>
              <a:t>Knows God is in Control</a:t>
            </a:r>
            <a:endParaRPr lang="en-US" dirty="0"/>
          </a:p>
        </p:txBody>
      </p:sp>
      <p:sp>
        <p:nvSpPr>
          <p:cNvPr id="3" name="Text Placeholder 2"/>
          <p:cNvSpPr>
            <a:spLocks noGrp="1"/>
          </p:cNvSpPr>
          <p:nvPr>
            <p:ph type="body" idx="1"/>
          </p:nvPr>
        </p:nvSpPr>
        <p:spPr/>
        <p:txBody>
          <a:bodyPr>
            <a:normAutofit/>
          </a:bodyPr>
          <a:lstStyle/>
          <a:p>
            <a:endParaRPr lang="en-US" sz="3200" dirty="0"/>
          </a:p>
        </p:txBody>
      </p:sp>
    </p:spTree>
    <p:extLst>
      <p:ext uri="{BB962C8B-B14F-4D97-AF65-F5344CB8AC3E}">
        <p14:creationId xmlns:p14="http://schemas.microsoft.com/office/powerpoint/2010/main" val="37157074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43429"/>
            <a:ext cx="10515600" cy="5233534"/>
          </a:xfrm>
        </p:spPr>
        <p:txBody>
          <a:bodyPr>
            <a:normAutofit/>
          </a:bodyPr>
          <a:lstStyle/>
          <a:p>
            <a:pPr marL="0" indent="0" algn="ctr">
              <a:buNone/>
            </a:pPr>
            <a:endParaRPr lang="en-US" baseline="30000" dirty="0" smtClean="0"/>
          </a:p>
          <a:p>
            <a:pPr marL="0" indent="0" algn="ctr">
              <a:buNone/>
            </a:pPr>
            <a:endParaRPr lang="en-US" baseline="30000" dirty="0"/>
          </a:p>
          <a:p>
            <a:pPr marL="0" indent="0">
              <a:buNone/>
            </a:pPr>
            <a:r>
              <a:rPr lang="en-US" b="1" dirty="0" smtClean="0"/>
              <a:t>James says:</a:t>
            </a:r>
          </a:p>
          <a:p>
            <a:pPr marL="0" indent="0" algn="ctr">
              <a:buNone/>
            </a:pPr>
            <a:r>
              <a:rPr lang="en-US" dirty="0" smtClean="0"/>
              <a:t> </a:t>
            </a:r>
            <a:r>
              <a:rPr lang="en-US" baseline="30000" dirty="0"/>
              <a:t>13</a:t>
            </a:r>
            <a:r>
              <a:rPr lang="en-US" dirty="0"/>
              <a:t> Come now, you who say, "Today or tomorrow we will go to such and such a town and spend a year there, doing business and making money</a:t>
            </a:r>
            <a:r>
              <a:rPr lang="en-US" dirty="0" smtClean="0"/>
              <a:t>.“ </a:t>
            </a:r>
            <a:r>
              <a:rPr lang="en-US" baseline="30000" dirty="0" smtClean="0"/>
              <a:t>14</a:t>
            </a:r>
            <a:r>
              <a:rPr lang="en-US" dirty="0" smtClean="0"/>
              <a:t> </a:t>
            </a:r>
            <a:r>
              <a:rPr lang="en-US" dirty="0"/>
              <a:t>Yet you do not even know what tomorrow will bring. What is your life? For you are a mist that appears for a little while and then vanishes</a:t>
            </a:r>
            <a:r>
              <a:rPr lang="en-US" dirty="0" smtClean="0"/>
              <a:t>. </a:t>
            </a:r>
            <a:r>
              <a:rPr lang="en-US" baseline="30000" dirty="0" smtClean="0"/>
              <a:t>15</a:t>
            </a:r>
            <a:r>
              <a:rPr lang="en-US" dirty="0" smtClean="0"/>
              <a:t> </a:t>
            </a:r>
            <a:r>
              <a:rPr lang="en-US" dirty="0"/>
              <a:t>Instead you ought to say, "If the Lord wishes, we will live and do this or that</a:t>
            </a:r>
            <a:r>
              <a:rPr lang="en-US" dirty="0" smtClean="0"/>
              <a:t>.“ </a:t>
            </a:r>
            <a:r>
              <a:rPr lang="en-US" baseline="30000" dirty="0" smtClean="0"/>
              <a:t>16</a:t>
            </a:r>
            <a:r>
              <a:rPr lang="en-US" dirty="0" smtClean="0"/>
              <a:t> </a:t>
            </a:r>
            <a:r>
              <a:rPr lang="en-US" dirty="0"/>
              <a:t>As it is, you boast in your arrogance; all such boasting is evil</a:t>
            </a:r>
            <a:r>
              <a:rPr lang="en-US" dirty="0" smtClean="0"/>
              <a:t>. </a:t>
            </a:r>
            <a:r>
              <a:rPr lang="en-US" baseline="30000" dirty="0" smtClean="0"/>
              <a:t>17</a:t>
            </a:r>
            <a:r>
              <a:rPr lang="en-US" dirty="0" smtClean="0"/>
              <a:t> </a:t>
            </a:r>
            <a:r>
              <a:rPr lang="en-US" dirty="0"/>
              <a:t>Anyone, then, who knows the right thing to do and fails to do it, commits sin</a:t>
            </a:r>
            <a:r>
              <a:rPr lang="en-US" dirty="0" smtClean="0"/>
              <a:t>. (</a:t>
            </a:r>
            <a:r>
              <a:rPr lang="en-US" dirty="0"/>
              <a:t>Jam 4:13-17 NRS)</a:t>
            </a:r>
            <a:endParaRPr lang="en-US" dirty="0"/>
          </a:p>
        </p:txBody>
      </p:sp>
    </p:spTree>
    <p:extLst>
      <p:ext uri="{BB962C8B-B14F-4D97-AF65-F5344CB8AC3E}">
        <p14:creationId xmlns:p14="http://schemas.microsoft.com/office/powerpoint/2010/main" val="2753148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2536825"/>
            <a:ext cx="10515600" cy="1325563"/>
          </a:xfrm>
        </p:spPr>
        <p:txBody>
          <a:bodyPr>
            <a:normAutofit/>
          </a:bodyPr>
          <a:lstStyle/>
          <a:p>
            <a:pPr algn="ctr"/>
            <a:r>
              <a:rPr lang="en-US" dirty="0" smtClean="0"/>
              <a:t>How does knowing God is in control cause us to plan differently?</a:t>
            </a:r>
            <a:endParaRPr lang="en-US" dirty="0"/>
          </a:p>
        </p:txBody>
      </p:sp>
    </p:spTree>
    <p:extLst>
      <p:ext uri="{BB962C8B-B14F-4D97-AF65-F5344CB8AC3E}">
        <p14:creationId xmlns:p14="http://schemas.microsoft.com/office/powerpoint/2010/main" val="34301628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2536825"/>
            <a:ext cx="10515600" cy="1325563"/>
          </a:xfrm>
        </p:spPr>
        <p:txBody>
          <a:bodyPr>
            <a:normAutofit/>
          </a:bodyPr>
          <a:lstStyle/>
          <a:p>
            <a:pPr algn="ctr"/>
            <a:r>
              <a:rPr lang="en-US" dirty="0" smtClean="0"/>
              <a:t>How does knowing God is in control cause us to plan differently </a:t>
            </a:r>
            <a:r>
              <a:rPr lang="en-US" dirty="0" smtClean="0">
                <a:solidFill>
                  <a:srgbClr val="C00000"/>
                </a:solidFill>
              </a:rPr>
              <a:t>at work</a:t>
            </a:r>
            <a:r>
              <a:rPr lang="en-US" dirty="0" smtClean="0"/>
              <a:t>?</a:t>
            </a:r>
            <a:endParaRPr lang="en-US" dirty="0"/>
          </a:p>
        </p:txBody>
      </p:sp>
    </p:spTree>
    <p:extLst>
      <p:ext uri="{BB962C8B-B14F-4D97-AF65-F5344CB8AC3E}">
        <p14:creationId xmlns:p14="http://schemas.microsoft.com/office/powerpoint/2010/main" val="39514366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planning edicts from the Lord’s Prayer</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Thy Kingdom Come </a:t>
            </a:r>
            <a:r>
              <a:rPr lang="en-US" dirty="0" smtClean="0">
                <a:sym typeface="Wingdings" panose="05000000000000000000" pitchFamily="2" charset="2"/>
              </a:rPr>
              <a:t> Prioritize the Kingdom in our planning (Big GOD-sized Thinking!)</a:t>
            </a:r>
            <a:endParaRPr lang="en-US" dirty="0" smtClean="0"/>
          </a:p>
          <a:p>
            <a:pPr marL="514350" indent="-514350">
              <a:buFont typeface="+mj-lt"/>
              <a:buAutoNum type="arabicPeriod"/>
            </a:pPr>
            <a:r>
              <a:rPr lang="en-US" dirty="0" smtClean="0"/>
              <a:t>Thy will be done </a:t>
            </a:r>
            <a:r>
              <a:rPr lang="en-US" dirty="0" smtClean="0">
                <a:sym typeface="Wingdings" panose="05000000000000000000" pitchFamily="2" charset="2"/>
              </a:rPr>
              <a:t> Commit to knowing and doing God’s will</a:t>
            </a:r>
            <a:endParaRPr lang="en-US" dirty="0" smtClean="0"/>
          </a:p>
          <a:p>
            <a:pPr marL="514350" indent="-514350">
              <a:buFont typeface="+mj-lt"/>
              <a:buAutoNum type="arabicPeriod"/>
            </a:pPr>
            <a:r>
              <a:rPr lang="en-US" dirty="0" smtClean="0"/>
              <a:t>Give us our Daily Bread </a:t>
            </a:r>
            <a:r>
              <a:rPr lang="en-US" dirty="0" smtClean="0">
                <a:sym typeface="Wingdings" panose="05000000000000000000" pitchFamily="2" charset="2"/>
              </a:rPr>
              <a:t> Sometimes daily instructions are all we get – Often we don’t get the whole picture</a:t>
            </a:r>
            <a:endParaRPr lang="en-US" dirty="0"/>
          </a:p>
        </p:txBody>
      </p:sp>
    </p:spTree>
    <p:extLst>
      <p:ext uri="{BB962C8B-B14F-4D97-AF65-F5344CB8AC3E}">
        <p14:creationId xmlns:p14="http://schemas.microsoft.com/office/powerpoint/2010/main" val="1909400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43429"/>
            <a:ext cx="10515600" cy="5233534"/>
          </a:xfrm>
        </p:spPr>
        <p:txBody>
          <a:bodyPr>
            <a:normAutofit/>
          </a:bodyPr>
          <a:lstStyle/>
          <a:p>
            <a:pPr marL="0" indent="0" algn="ctr">
              <a:buNone/>
            </a:pPr>
            <a:endParaRPr lang="en-US" baseline="30000" dirty="0" smtClean="0"/>
          </a:p>
          <a:p>
            <a:pPr marL="0" indent="0">
              <a:buNone/>
            </a:pPr>
            <a:r>
              <a:rPr lang="en-US" b="1" dirty="0" smtClean="0"/>
              <a:t>Jesus says:</a:t>
            </a:r>
          </a:p>
          <a:p>
            <a:pPr marL="0" indent="0" algn="ctr">
              <a:buNone/>
            </a:pPr>
            <a:r>
              <a:rPr lang="en-US" baseline="30000" dirty="0" smtClean="0"/>
              <a:t>16</a:t>
            </a:r>
            <a:r>
              <a:rPr lang="en-US" dirty="0" smtClean="0"/>
              <a:t> </a:t>
            </a:r>
            <a:r>
              <a:rPr lang="en-US" dirty="0"/>
              <a:t>Then he told them a parable: "The land of a rich man produced abundantly</a:t>
            </a:r>
            <a:r>
              <a:rPr lang="en-US" dirty="0" smtClean="0"/>
              <a:t>. </a:t>
            </a:r>
            <a:r>
              <a:rPr lang="en-US" baseline="30000" dirty="0" smtClean="0"/>
              <a:t>17</a:t>
            </a:r>
            <a:r>
              <a:rPr lang="en-US" dirty="0" smtClean="0"/>
              <a:t> </a:t>
            </a:r>
            <a:r>
              <a:rPr lang="en-US" dirty="0"/>
              <a:t>And he thought to himself, 'What should I do, for I have no place to store my crops</a:t>
            </a:r>
            <a:r>
              <a:rPr lang="en-US" dirty="0" smtClean="0"/>
              <a:t>?‘ </a:t>
            </a:r>
            <a:r>
              <a:rPr lang="en-US" baseline="30000" dirty="0" smtClean="0"/>
              <a:t>18</a:t>
            </a:r>
            <a:r>
              <a:rPr lang="en-US" dirty="0" smtClean="0"/>
              <a:t> </a:t>
            </a:r>
            <a:r>
              <a:rPr lang="en-US" dirty="0"/>
              <a:t>Then he said, 'I will do this: I will pull down my barns and build larger ones, and there I will store all my grain and my goods</a:t>
            </a:r>
            <a:r>
              <a:rPr lang="en-US" dirty="0" smtClean="0"/>
              <a:t>. </a:t>
            </a:r>
            <a:r>
              <a:rPr lang="en-US" baseline="30000" dirty="0" smtClean="0"/>
              <a:t>19</a:t>
            </a:r>
            <a:r>
              <a:rPr lang="en-US" dirty="0" smtClean="0"/>
              <a:t> </a:t>
            </a:r>
            <a:r>
              <a:rPr lang="en-US" dirty="0"/>
              <a:t>And I will say to my soul, 'Soul, you have ample goods laid up for many years; relax, eat, drink, be merry</a:t>
            </a:r>
            <a:r>
              <a:rPr lang="en-US" dirty="0" smtClean="0"/>
              <a:t>.‘ </a:t>
            </a:r>
            <a:r>
              <a:rPr lang="en-US" baseline="30000" dirty="0" smtClean="0"/>
              <a:t>20</a:t>
            </a:r>
            <a:r>
              <a:rPr lang="en-US" dirty="0" smtClean="0"/>
              <a:t> </a:t>
            </a:r>
            <a:r>
              <a:rPr lang="en-US" dirty="0"/>
              <a:t>But God said to him, 'You fool! This very night your life is being demanded of you. And the things you have prepared, whose will they be</a:t>
            </a:r>
            <a:r>
              <a:rPr lang="en-US" dirty="0" smtClean="0"/>
              <a:t>?‘ </a:t>
            </a:r>
            <a:r>
              <a:rPr lang="en-US" baseline="30000" dirty="0" smtClean="0"/>
              <a:t>21</a:t>
            </a:r>
            <a:r>
              <a:rPr lang="en-US" dirty="0" smtClean="0"/>
              <a:t> </a:t>
            </a:r>
            <a:r>
              <a:rPr lang="en-US" dirty="0"/>
              <a:t>So it is with those who store up treasures for themselves but are not rich toward God." (</a:t>
            </a:r>
            <a:r>
              <a:rPr lang="en-US" dirty="0" err="1"/>
              <a:t>Luk</a:t>
            </a:r>
            <a:r>
              <a:rPr lang="en-US" dirty="0"/>
              <a:t> 12:16-21 NRS)</a:t>
            </a:r>
            <a:endParaRPr lang="en-US" dirty="0"/>
          </a:p>
        </p:txBody>
      </p:sp>
    </p:spTree>
    <p:extLst>
      <p:ext uri="{BB962C8B-B14F-4D97-AF65-F5344CB8AC3E}">
        <p14:creationId xmlns:p14="http://schemas.microsoft.com/office/powerpoint/2010/main" val="18189289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43429"/>
            <a:ext cx="10515600" cy="5233534"/>
          </a:xfrm>
        </p:spPr>
        <p:txBody>
          <a:bodyPr>
            <a:normAutofit/>
          </a:bodyPr>
          <a:lstStyle/>
          <a:p>
            <a:pPr marL="0" indent="0" algn="ctr">
              <a:buNone/>
            </a:pPr>
            <a:endParaRPr lang="en-US" baseline="30000" dirty="0" smtClean="0"/>
          </a:p>
          <a:p>
            <a:pPr marL="0" indent="0" algn="ctr">
              <a:buNone/>
            </a:pPr>
            <a:endParaRPr lang="en-US" baseline="30000" dirty="0"/>
          </a:p>
          <a:p>
            <a:pPr marL="0" indent="0">
              <a:buNone/>
            </a:pPr>
            <a:r>
              <a:rPr lang="en-US" b="1" dirty="0" smtClean="0"/>
              <a:t>Jesus says (to our culture):</a:t>
            </a:r>
          </a:p>
          <a:p>
            <a:pPr marL="0" indent="0" algn="ctr">
              <a:buNone/>
            </a:pPr>
            <a:r>
              <a:rPr lang="en-US" dirty="0" smtClean="0"/>
              <a:t>The worker performed great in his or her job and got lots of raises.  The worker </a:t>
            </a:r>
            <a:r>
              <a:rPr lang="en-US" dirty="0"/>
              <a:t>thought to </a:t>
            </a:r>
            <a:r>
              <a:rPr lang="en-US" dirty="0" smtClean="0"/>
              <a:t>themselves: “What should I do with all of this money?  I need a good investment.”  So they bought Microsoft at $20. After the stock split several times, the worker said, “I can retire in the lap of luxury!” </a:t>
            </a:r>
            <a:r>
              <a:rPr lang="en-US" dirty="0"/>
              <a:t>But God said to </a:t>
            </a:r>
            <a:r>
              <a:rPr lang="en-US" dirty="0" smtClean="0"/>
              <a:t>the worker, “You </a:t>
            </a:r>
            <a:r>
              <a:rPr lang="en-US" dirty="0"/>
              <a:t>fool! </a:t>
            </a:r>
            <a:r>
              <a:rPr lang="en-US" dirty="0" smtClean="0"/>
              <a:t>Tonight you are going to die. What is your stock worth to you now?” So </a:t>
            </a:r>
            <a:r>
              <a:rPr lang="en-US" dirty="0"/>
              <a:t>it is with those who store up </a:t>
            </a:r>
            <a:r>
              <a:rPr lang="en-US" dirty="0" smtClean="0"/>
              <a:t>treasures for themselves, but who </a:t>
            </a:r>
            <a:r>
              <a:rPr lang="en-US" dirty="0"/>
              <a:t>are not rich toward God</a:t>
            </a:r>
            <a:r>
              <a:rPr lang="en-US" dirty="0" smtClean="0"/>
              <a:t>.</a:t>
            </a:r>
            <a:endParaRPr lang="en-US" dirty="0"/>
          </a:p>
        </p:txBody>
      </p:sp>
    </p:spTree>
    <p:extLst>
      <p:ext uri="{BB962C8B-B14F-4D97-AF65-F5344CB8AC3E}">
        <p14:creationId xmlns:p14="http://schemas.microsoft.com/office/powerpoint/2010/main" val="1827976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2536825"/>
            <a:ext cx="10515600" cy="1325563"/>
          </a:xfrm>
        </p:spPr>
        <p:txBody>
          <a:bodyPr>
            <a:normAutofit/>
          </a:bodyPr>
          <a:lstStyle/>
          <a:p>
            <a:pPr algn="ctr"/>
            <a:r>
              <a:rPr lang="en-US" dirty="0" smtClean="0"/>
              <a:t>What treasures are you storing </a:t>
            </a:r>
            <a:br>
              <a:rPr lang="en-US" dirty="0" smtClean="0"/>
            </a:br>
            <a:r>
              <a:rPr lang="en-US" dirty="0" smtClean="0"/>
              <a:t>that you can’t take with you?</a:t>
            </a:r>
            <a:endParaRPr lang="en-US" dirty="0"/>
          </a:p>
        </p:txBody>
      </p:sp>
    </p:spTree>
    <p:extLst>
      <p:ext uri="{BB962C8B-B14F-4D97-AF65-F5344CB8AC3E}">
        <p14:creationId xmlns:p14="http://schemas.microsoft.com/office/powerpoint/2010/main" val="13127334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2536825"/>
            <a:ext cx="10515600" cy="1325563"/>
          </a:xfrm>
        </p:spPr>
        <p:txBody>
          <a:bodyPr/>
          <a:lstStyle/>
          <a:p>
            <a:pPr algn="ctr"/>
            <a:r>
              <a:rPr lang="en-US" dirty="0" smtClean="0"/>
              <a:t>How can you be rich toward God?</a:t>
            </a:r>
            <a:endParaRPr lang="en-US" dirty="0"/>
          </a:p>
        </p:txBody>
      </p:sp>
    </p:spTree>
    <p:extLst>
      <p:ext uri="{BB962C8B-B14F-4D97-AF65-F5344CB8AC3E}">
        <p14:creationId xmlns:p14="http://schemas.microsoft.com/office/powerpoint/2010/main" val="29581109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2536825"/>
            <a:ext cx="10515600" cy="1325563"/>
          </a:xfrm>
        </p:spPr>
        <p:txBody>
          <a:bodyPr/>
          <a:lstStyle/>
          <a:p>
            <a:pPr algn="ctr"/>
            <a:r>
              <a:rPr lang="en-US" dirty="0" smtClean="0"/>
              <a:t>What does a person who is rich toward God do with their treasures?</a:t>
            </a:r>
            <a:endParaRPr lang="en-US" dirty="0"/>
          </a:p>
        </p:txBody>
      </p:sp>
    </p:spTree>
    <p:extLst>
      <p:ext uri="{BB962C8B-B14F-4D97-AF65-F5344CB8AC3E}">
        <p14:creationId xmlns:p14="http://schemas.microsoft.com/office/powerpoint/2010/main" val="38135088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788670"/>
            <a:ext cx="10515600" cy="5589269"/>
          </a:xfrm>
        </p:spPr>
        <p:txBody>
          <a:bodyPr/>
          <a:lstStyle/>
          <a:p>
            <a:pPr algn="ctr"/>
            <a:r>
              <a:rPr lang="en-US" dirty="0" smtClean="0"/>
              <a:t>When we make plans believing that we can make them happen, we sin.</a:t>
            </a:r>
            <a:br>
              <a:rPr lang="en-US" dirty="0" smtClean="0"/>
            </a:br>
            <a:r>
              <a:rPr lang="en-US" dirty="0" smtClean="0"/>
              <a:t>Only God can bring our plans into being.</a:t>
            </a:r>
            <a:endParaRPr lang="en-US" dirty="0"/>
          </a:p>
        </p:txBody>
      </p:sp>
    </p:spTree>
    <p:extLst>
      <p:ext uri="{BB962C8B-B14F-4D97-AF65-F5344CB8AC3E}">
        <p14:creationId xmlns:p14="http://schemas.microsoft.com/office/powerpoint/2010/main" val="32263169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788670"/>
            <a:ext cx="10515600" cy="5589269"/>
          </a:xfrm>
        </p:spPr>
        <p:txBody>
          <a:bodyPr/>
          <a:lstStyle/>
          <a:p>
            <a:pPr algn="ctr"/>
            <a:r>
              <a:rPr lang="en-US" dirty="0" smtClean="0"/>
              <a:t>Those who worship God recognize that God is in control of everything and they willingly (joyfully even) yield to God’s control.</a:t>
            </a:r>
            <a:endParaRPr lang="en-US" dirty="0"/>
          </a:p>
        </p:txBody>
      </p:sp>
    </p:spTree>
    <p:extLst>
      <p:ext uri="{BB962C8B-B14F-4D97-AF65-F5344CB8AC3E}">
        <p14:creationId xmlns:p14="http://schemas.microsoft.com/office/powerpoint/2010/main" val="4411005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upload.wikimedia.org/wikipedia/commons/4/44/Pieter_Lastman_-_Jonah_and_the_Whale_-_Google_Art_Projec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8789" y="514893"/>
            <a:ext cx="8726571" cy="5910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51746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itS Class Template.pptx" id="{70024C65-34F4-481D-99E9-BF5A5D843847}" vid="{EFBFE776-8571-4499-A7E8-3FF376614E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JitS Template</Template>
  <TotalTime>3324</TotalTime>
  <Words>3315</Words>
  <Application>Microsoft Office PowerPoint</Application>
  <PresentationFormat>Widescreen</PresentationFormat>
  <Paragraphs>218</Paragraphs>
  <Slides>34</Slides>
  <Notes>30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Calibri Light</vt:lpstr>
      <vt:lpstr>Wingdings</vt:lpstr>
      <vt:lpstr>Office Theme</vt:lpstr>
      <vt:lpstr>James in the Suburbs</vt:lpstr>
      <vt:lpstr>Review</vt:lpstr>
      <vt:lpstr>PowerPoint Presentation</vt:lpstr>
      <vt:lpstr>PowerPoint Presentation</vt:lpstr>
      <vt:lpstr>PowerPoint Presentation</vt:lpstr>
      <vt:lpstr>PowerPoint Presentation</vt:lpstr>
      <vt:lpstr>PowerPoint Presentation</vt:lpstr>
      <vt:lpstr>PowerPoint Presentation</vt:lpstr>
      <vt:lpstr>The 10 Examples</vt:lpstr>
      <vt:lpstr> Week 9: A Life of Worship Does Not Judge Others</vt:lpstr>
      <vt:lpstr>PowerPoint Presentation</vt:lpstr>
      <vt:lpstr>                John Calvin and Michael Servetus</vt:lpstr>
      <vt:lpstr>Judgment vs Compassion</vt:lpstr>
      <vt:lpstr>Questions . . . </vt:lpstr>
      <vt:lpstr>PowerPoint Presentation</vt:lpstr>
      <vt:lpstr>PowerPoint Presentation</vt:lpstr>
      <vt:lpstr>PowerPoint Presentation</vt:lpstr>
      <vt:lpstr>PowerPoint Presentation</vt:lpstr>
      <vt:lpstr>The Group’s Advice to Rodney</vt:lpstr>
      <vt:lpstr>Self-Assessment </vt:lpstr>
      <vt:lpstr>The 10 Examples</vt:lpstr>
      <vt:lpstr> Week 9: A Life of Worship Knows God is in Control</vt:lpstr>
      <vt:lpstr>PowerPoint Presentation</vt:lpstr>
      <vt:lpstr>How does knowing God is in control cause us to plan differently?</vt:lpstr>
      <vt:lpstr>How does knowing God is in control cause us to plan differently at work?</vt:lpstr>
      <vt:lpstr>Three planning edicts from the Lord’s Prayer</vt:lpstr>
      <vt:lpstr>PowerPoint Presentation</vt:lpstr>
      <vt:lpstr>PowerPoint Presentation</vt:lpstr>
      <vt:lpstr>What treasures are you storing  that you can’t take with you?</vt:lpstr>
      <vt:lpstr>How can you be rich toward God?</vt:lpstr>
      <vt:lpstr>What does a person who is rich toward God do with their treasures?</vt:lpstr>
      <vt:lpstr>When we make plans believing that we can make them happen, we sin. Only God can bring our plans into being.</vt:lpstr>
      <vt:lpstr>Those who worship God recognize that God is in control of everything and they willingly (joyfully even) yield to God’s control.</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April Love-Fordham</dc:creator>
  <cp:lastModifiedBy>April Love-Fordham</cp:lastModifiedBy>
  <cp:revision>223</cp:revision>
  <dcterms:created xsi:type="dcterms:W3CDTF">2014-08-05T15:05:37Z</dcterms:created>
  <dcterms:modified xsi:type="dcterms:W3CDTF">2014-12-03T16:37:59Z</dcterms:modified>
</cp:coreProperties>
</file>