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356" r:id="rId3"/>
    <p:sldId id="357" r:id="rId4"/>
    <p:sldId id="399" r:id="rId5"/>
    <p:sldId id="398" r:id="rId6"/>
    <p:sldId id="402" r:id="rId7"/>
    <p:sldId id="400" r:id="rId8"/>
    <p:sldId id="404" r:id="rId9"/>
    <p:sldId id="405" r:id="rId10"/>
    <p:sldId id="363" r:id="rId11"/>
    <p:sldId id="406" r:id="rId12"/>
    <p:sldId id="407" r:id="rId13"/>
    <p:sldId id="408" r:id="rId14"/>
    <p:sldId id="409" r:id="rId15"/>
    <p:sldId id="410" r:id="rId16"/>
    <p:sldId id="383" r:id="rId17"/>
    <p:sldId id="303" r:id="rId18"/>
    <p:sldId id="351" r:id="rId19"/>
    <p:sldId id="412" r:id="rId20"/>
    <p:sldId id="413" r:id="rId21"/>
    <p:sldId id="415" r:id="rId22"/>
    <p:sldId id="416" r:id="rId23"/>
    <p:sldId id="417" r:id="rId24"/>
    <p:sldId id="420" r:id="rId25"/>
    <p:sldId id="419" r:id="rId26"/>
    <p:sldId id="423" r:id="rId27"/>
    <p:sldId id="418" r:id="rId28"/>
    <p:sldId id="424" r:id="rId29"/>
    <p:sldId id="422" r:id="rId30"/>
    <p:sldId id="426" r:id="rId31"/>
    <p:sldId id="421" r:id="rId32"/>
    <p:sldId id="427" r:id="rId33"/>
    <p:sldId id="432" r:id="rId34"/>
    <p:sldId id="431" r:id="rId35"/>
    <p:sldId id="433" r:id="rId36"/>
    <p:sldId id="435" r:id="rId37"/>
    <p:sldId id="436" r:id="rId38"/>
    <p:sldId id="440" r:id="rId39"/>
    <p:sldId id="437" r:id="rId40"/>
    <p:sldId id="434" r:id="rId41"/>
    <p:sldId id="438" r:id="rId42"/>
    <p:sldId id="439" r:id="rId43"/>
    <p:sldId id="428" r:id="rId44"/>
    <p:sldId id="430" r:id="rId45"/>
    <p:sldId id="442" r:id="rId46"/>
    <p:sldId id="443" r:id="rId47"/>
    <p:sldId id="441" r:id="rId48"/>
    <p:sldId id="445" r:id="rId49"/>
    <p:sldId id="446" r:id="rId50"/>
    <p:sldId id="371"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DDD3"/>
    <a:srgbClr val="BFC0C1"/>
    <a:srgbClr val="CFD7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70893" autoAdjust="0"/>
  </p:normalViewPr>
  <p:slideViewPr>
    <p:cSldViewPr snapToGrid="0">
      <p:cViewPr varScale="1">
        <p:scale>
          <a:sx n="53" d="100"/>
          <a:sy n="53" d="100"/>
        </p:scale>
        <p:origin x="8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353A4A-20AE-4566-A68A-B35E5E1ED1DA}" type="datetimeFigureOut">
              <a:rPr lang="en-US" smtClean="0"/>
              <a:t>11/19/2014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BAEF26-14F4-4BDD-8E39-B928CFF5AA89}" type="slidenum">
              <a:rPr lang="en-US" smtClean="0"/>
              <a:t>‹#›</a:t>
            </a:fld>
            <a:endParaRPr lang="en-US"/>
          </a:p>
        </p:txBody>
      </p:sp>
    </p:spTree>
    <p:extLst>
      <p:ext uri="{BB962C8B-B14F-4D97-AF65-F5344CB8AC3E}">
        <p14:creationId xmlns:p14="http://schemas.microsoft.com/office/powerpoint/2010/main" val="44838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a:t>
            </a:fld>
            <a:endParaRPr lang="en-US"/>
          </a:p>
        </p:txBody>
      </p:sp>
    </p:spTree>
    <p:extLst>
      <p:ext uri="{BB962C8B-B14F-4D97-AF65-F5344CB8AC3E}">
        <p14:creationId xmlns:p14="http://schemas.microsoft.com/office/powerpoint/2010/main" val="347030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If you think that it is going to be boring from here on out . . .   Think</a:t>
            </a:r>
            <a:r>
              <a:rPr lang="en-US" baseline="0" dirty="0" smtClean="0"/>
              <a:t> again . . .  We might disagree with James or each other.  This is very controversial stuff!</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3</a:t>
            </a:fld>
            <a:endParaRPr lang="en-US"/>
          </a:p>
        </p:txBody>
      </p:sp>
    </p:spTree>
    <p:extLst>
      <p:ext uri="{BB962C8B-B14F-4D97-AF65-F5344CB8AC3E}">
        <p14:creationId xmlns:p14="http://schemas.microsoft.com/office/powerpoint/2010/main" val="4269991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If you think that it is going to be boring from here on out . . .   Think</a:t>
            </a:r>
            <a:r>
              <a:rPr lang="en-US" baseline="0" dirty="0" smtClean="0"/>
              <a:t> again . . .  We might disagree with James or each other.  This is very controversial stuff!</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4</a:t>
            </a:fld>
            <a:endParaRPr lang="en-US"/>
          </a:p>
        </p:txBody>
      </p:sp>
    </p:spTree>
    <p:extLst>
      <p:ext uri="{BB962C8B-B14F-4D97-AF65-F5344CB8AC3E}">
        <p14:creationId xmlns:p14="http://schemas.microsoft.com/office/powerpoint/2010/main" val="1205429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If you think that it is going to be boring from here on out . . .   Think</a:t>
            </a:r>
            <a:r>
              <a:rPr lang="en-US" baseline="0" dirty="0" smtClean="0"/>
              <a:t> again . . .  We might disagree with James or each other.  This is very controversial stuff!</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5</a:t>
            </a:fld>
            <a:endParaRPr lang="en-US"/>
          </a:p>
        </p:txBody>
      </p:sp>
    </p:spTree>
    <p:extLst>
      <p:ext uri="{BB962C8B-B14F-4D97-AF65-F5344CB8AC3E}">
        <p14:creationId xmlns:p14="http://schemas.microsoft.com/office/powerpoint/2010/main" val="1715569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If you think that it is going to be boring from here on out . . .   Think</a:t>
            </a:r>
            <a:r>
              <a:rPr lang="en-US" baseline="0" dirty="0" smtClean="0"/>
              <a:t> again . . .  We might disagree with James or each other.  This is very controversial stuff!</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6</a:t>
            </a:fld>
            <a:endParaRPr lang="en-US"/>
          </a:p>
        </p:txBody>
      </p:sp>
    </p:spTree>
    <p:extLst>
      <p:ext uri="{BB962C8B-B14F-4D97-AF65-F5344CB8AC3E}">
        <p14:creationId xmlns:p14="http://schemas.microsoft.com/office/powerpoint/2010/main" val="2780949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If you think that it is going to be boring from here on out . . .   Think</a:t>
            </a:r>
            <a:r>
              <a:rPr lang="en-US" baseline="0" dirty="0" smtClean="0"/>
              <a:t> again . . .  We might disagree with James or each other.  This is very controversial stuff!</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7</a:t>
            </a:fld>
            <a:endParaRPr lang="en-US"/>
          </a:p>
        </p:txBody>
      </p:sp>
    </p:spTree>
    <p:extLst>
      <p:ext uri="{BB962C8B-B14F-4D97-AF65-F5344CB8AC3E}">
        <p14:creationId xmlns:p14="http://schemas.microsoft.com/office/powerpoint/2010/main" val="633489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If you think that it is going to be boring from here on out . . .   Think</a:t>
            </a:r>
            <a:r>
              <a:rPr lang="en-US" baseline="0" dirty="0" smtClean="0"/>
              <a:t> again . . .  We might disagree with James or each other.  This is very controversial stuff!</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8</a:t>
            </a:fld>
            <a:endParaRPr lang="en-US"/>
          </a:p>
        </p:txBody>
      </p:sp>
    </p:spTree>
    <p:extLst>
      <p:ext uri="{BB962C8B-B14F-4D97-AF65-F5344CB8AC3E}">
        <p14:creationId xmlns:p14="http://schemas.microsoft.com/office/powerpoint/2010/main" val="689611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9</a:t>
            </a:fld>
            <a:endParaRPr lang="en-US"/>
          </a:p>
        </p:txBody>
      </p:sp>
    </p:spTree>
    <p:extLst>
      <p:ext uri="{BB962C8B-B14F-4D97-AF65-F5344CB8AC3E}">
        <p14:creationId xmlns:p14="http://schemas.microsoft.com/office/powerpoint/2010/main" val="2112905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How</a:t>
            </a:r>
            <a:r>
              <a:rPr lang="en-US" baseline="0" dirty="0" smtClean="0"/>
              <a:t> do you or others experience favoritism (or discrimination) in the world today?</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10</a:t>
            </a:fld>
            <a:endParaRPr lang="en-US"/>
          </a:p>
        </p:txBody>
      </p:sp>
    </p:spTree>
    <p:extLst>
      <p:ext uri="{BB962C8B-B14F-4D97-AF65-F5344CB8AC3E}">
        <p14:creationId xmlns:p14="http://schemas.microsoft.com/office/powerpoint/2010/main" val="2464514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How</a:t>
            </a:r>
            <a:r>
              <a:rPr lang="en-US" baseline="0" dirty="0" smtClean="0"/>
              <a:t> do you or others experience favoritism (or discrimination) in the world today?</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11</a:t>
            </a:fld>
            <a:endParaRPr lang="en-US"/>
          </a:p>
        </p:txBody>
      </p:sp>
    </p:spTree>
    <p:extLst>
      <p:ext uri="{BB962C8B-B14F-4D97-AF65-F5344CB8AC3E}">
        <p14:creationId xmlns:p14="http://schemas.microsoft.com/office/powerpoint/2010/main" val="1002043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How</a:t>
            </a:r>
            <a:r>
              <a:rPr lang="en-US" baseline="0" dirty="0" smtClean="0"/>
              <a:t> do you or others experience favoritism (or discrimination) in the world today?</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12</a:t>
            </a:fld>
            <a:endParaRPr lang="en-US"/>
          </a:p>
        </p:txBody>
      </p:sp>
    </p:spTree>
    <p:extLst>
      <p:ext uri="{BB962C8B-B14F-4D97-AF65-F5344CB8AC3E}">
        <p14:creationId xmlns:p14="http://schemas.microsoft.com/office/powerpoint/2010/main" val="37555908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How</a:t>
            </a:r>
            <a:r>
              <a:rPr lang="en-US" baseline="0" dirty="0" smtClean="0"/>
              <a:t> do you or others experience favoritism (or discrimination) in the world today?</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13</a:t>
            </a:fld>
            <a:endParaRPr lang="en-US"/>
          </a:p>
        </p:txBody>
      </p:sp>
    </p:spTree>
    <p:extLst>
      <p:ext uri="{BB962C8B-B14F-4D97-AF65-F5344CB8AC3E}">
        <p14:creationId xmlns:p14="http://schemas.microsoft.com/office/powerpoint/2010/main" val="2802953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How</a:t>
            </a:r>
            <a:r>
              <a:rPr lang="en-US" baseline="0" dirty="0" smtClean="0"/>
              <a:t> do you or others experience favoritism (or discrimination) in the world today?</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14</a:t>
            </a:fld>
            <a:endParaRPr lang="en-US"/>
          </a:p>
        </p:txBody>
      </p:sp>
    </p:spTree>
    <p:extLst>
      <p:ext uri="{BB962C8B-B14F-4D97-AF65-F5344CB8AC3E}">
        <p14:creationId xmlns:p14="http://schemas.microsoft.com/office/powerpoint/2010/main" val="200295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dirty="0" smtClean="0"/>
              <a:t>Facts from (http://listverse.com/2011/09/24/top-10-subtler-forms-of-discrimination/)</a:t>
            </a:r>
            <a:r>
              <a:rPr lang="en-US" baseline="0" dirty="0" smtClean="0"/>
              <a:t> – Top 10 Subtler Forms of Discrimination</a:t>
            </a:r>
            <a:endParaRPr lang="en-US" dirty="0" smtClean="0"/>
          </a:p>
          <a:p>
            <a:pPr marL="171450" lvl="0" indent="-171450">
              <a:buFont typeface="Arial" panose="020B0604020202020204" pitchFamily="34" charset="0"/>
              <a:buChar char="•"/>
            </a:pPr>
            <a:r>
              <a:rPr lang="en-US" dirty="0" smtClean="0"/>
              <a:t>Bald:</a:t>
            </a:r>
            <a:r>
              <a:rPr lang="en-US" baseline="0" dirty="0" smtClean="0"/>
              <a:t> Changing – at one time toupee and wig industry were booming.  It is the new sexy.</a:t>
            </a:r>
          </a:p>
          <a:p>
            <a:pPr marL="171450" lvl="0" indent="-171450">
              <a:buFont typeface="Arial" panose="020B0604020202020204" pitchFamily="34" charset="0"/>
              <a:buChar char="•"/>
            </a:pPr>
            <a:r>
              <a:rPr lang="en-US" baseline="0" dirty="0" smtClean="0"/>
              <a:t>Ginger:  Red heads – UK &amp; Blonde’s Here.  Prince Henry claims to have suffered from this. Woman in UK won suit recently.</a:t>
            </a:r>
          </a:p>
          <a:p>
            <a:pPr marL="171450" lvl="0" indent="-171450">
              <a:buFont typeface="Arial" panose="020B0604020202020204" pitchFamily="34" charset="0"/>
              <a:buChar char="•"/>
            </a:pPr>
            <a:r>
              <a:rPr lang="en-US" baseline="0" dirty="0" smtClean="0"/>
              <a:t>Weight – Librarian in California ordered by employer to loose 120 pounds or be fired.  She lost the weight and quit her job.</a:t>
            </a:r>
          </a:p>
          <a:p>
            <a:pPr marL="171450" lvl="0" indent="-171450">
              <a:buFont typeface="Arial" panose="020B0604020202020204" pitchFamily="34" charset="0"/>
              <a:buChar char="•"/>
            </a:pPr>
            <a:r>
              <a:rPr lang="en-US" baseline="0" dirty="0" smtClean="0"/>
              <a:t>Speech – 40% of people who stutter have been denied a job because of their stuttering.</a:t>
            </a:r>
          </a:p>
          <a:p>
            <a:pPr marL="171450" lvl="0" indent="-171450">
              <a:buFont typeface="Arial" panose="020B0604020202020204" pitchFamily="34" charset="0"/>
              <a:buChar char="•"/>
            </a:pPr>
            <a:r>
              <a:rPr lang="en-US" baseline="0" dirty="0" smtClean="0"/>
              <a:t>Ugly People – studies show that ugly people are thought to have bad qualities while pretty people have good ones.</a:t>
            </a:r>
          </a:p>
          <a:p>
            <a:pPr marL="171450" lvl="0" indent="-171450">
              <a:buFont typeface="Arial" panose="020B0604020202020204" pitchFamily="34" charset="0"/>
              <a:buChar char="•"/>
            </a:pPr>
            <a:r>
              <a:rPr lang="en-US" baseline="0" dirty="0" smtClean="0"/>
              <a:t>White names got callbacks for every 10 resumes they sent out.  Black names only got as low as 2% call back.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Linguicism</a:t>
            </a:r>
            <a:r>
              <a:rPr lang="en-US" baseline="0" dirty="0" smtClean="0"/>
              <a:t> = </a:t>
            </a:r>
            <a:r>
              <a:rPr lang="en-US" dirty="0" smtClean="0"/>
              <a:t>those with poor language skills - </a:t>
            </a:r>
            <a:r>
              <a:rPr lang="en-US" baseline="0" dirty="0" smtClean="0"/>
              <a:t>Southern accents are judged as low intelligence.</a:t>
            </a:r>
          </a:p>
          <a:p>
            <a:pPr marL="171450" lvl="0" indent="-171450">
              <a:buFont typeface="Arial" panose="020B0604020202020204" pitchFamily="34" charset="0"/>
              <a:buChar char="•"/>
            </a:pPr>
            <a:r>
              <a:rPr lang="en-US" baseline="0" dirty="0" smtClean="0"/>
              <a:t>Lighter Skin tone among African Americans brings a higher salary.  Dark Skinned African American men are considered more masculine, but also more dangerous.</a:t>
            </a:r>
          </a:p>
          <a:p>
            <a:pPr marL="171450" lvl="0" indent="-171450">
              <a:buFont typeface="Arial" panose="020B0604020202020204" pitchFamily="34" charset="0"/>
              <a:buChar char="•"/>
            </a:pPr>
            <a:r>
              <a:rPr lang="en-US" baseline="0" dirty="0" smtClean="0"/>
              <a:t>Ageism affects hiring</a:t>
            </a:r>
          </a:p>
          <a:p>
            <a:pPr marL="171450" lvl="0" indent="-171450">
              <a:buFont typeface="Arial" panose="020B0604020202020204" pitchFamily="34" charset="0"/>
              <a:buChar char="•"/>
            </a:pPr>
            <a:r>
              <a:rPr lang="en-US" baseline="0" dirty="0" smtClean="0"/>
              <a:t>Males under 5’8” is less likely to be hired and get less dates. 6’2” males and taller got 12% higher starting salaries than those under 6’</a:t>
            </a:r>
          </a:p>
          <a:p>
            <a:pPr marL="171450" lvl="0" indent="-171450">
              <a:buFont typeface="Arial" panose="020B0604020202020204" pitchFamily="34" charset="0"/>
              <a:buChar char="•"/>
            </a:pPr>
            <a:endParaRPr lang="en-US" baseline="0" dirty="0" smtClean="0"/>
          </a:p>
          <a:p>
            <a:pPr marL="171450" lvl="0" indent="-171450">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15</a:t>
            </a:fld>
            <a:endParaRPr lang="en-US"/>
          </a:p>
        </p:txBody>
      </p:sp>
    </p:spTree>
    <p:extLst>
      <p:ext uri="{BB962C8B-B14F-4D97-AF65-F5344CB8AC3E}">
        <p14:creationId xmlns:p14="http://schemas.microsoft.com/office/powerpoint/2010/main" val="41677853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16</a:t>
            </a:fld>
            <a:endParaRPr lang="en-US"/>
          </a:p>
        </p:txBody>
      </p:sp>
    </p:spTree>
    <p:extLst>
      <p:ext uri="{BB962C8B-B14F-4D97-AF65-F5344CB8AC3E}">
        <p14:creationId xmlns:p14="http://schemas.microsoft.com/office/powerpoint/2010/main" val="8325209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17</a:t>
            </a:fld>
            <a:endParaRPr lang="en-US"/>
          </a:p>
        </p:txBody>
      </p:sp>
    </p:spTree>
    <p:extLst>
      <p:ext uri="{BB962C8B-B14F-4D97-AF65-F5344CB8AC3E}">
        <p14:creationId xmlns:p14="http://schemas.microsoft.com/office/powerpoint/2010/main" val="479258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18</a:t>
            </a:fld>
            <a:endParaRPr lang="en-US"/>
          </a:p>
        </p:txBody>
      </p:sp>
    </p:spTree>
    <p:extLst>
      <p:ext uri="{BB962C8B-B14F-4D97-AF65-F5344CB8AC3E}">
        <p14:creationId xmlns:p14="http://schemas.microsoft.com/office/powerpoint/2010/main" val="27609714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James talks about the tongue . . .  What is he really talking about?  All types of communication.  Facebook,</a:t>
            </a:r>
            <a:r>
              <a:rPr lang="en-US" baseline="0" dirty="0" smtClean="0"/>
              <a:t> Email, Newspapers, Books, Speeches, Presentations, Dinner table conversations?  etc.</a:t>
            </a:r>
          </a:p>
          <a:p>
            <a:endParaRPr lang="en-US" baseline="0" dirty="0" smtClean="0"/>
          </a:p>
          <a:p>
            <a:r>
              <a:rPr lang="en-US" baseline="0" dirty="0" smtClean="0"/>
              <a:t>He is talking about all forms of communication!</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19</a:t>
            </a:fld>
            <a:endParaRPr lang="en-US"/>
          </a:p>
        </p:txBody>
      </p:sp>
    </p:spTree>
    <p:extLst>
      <p:ext uri="{BB962C8B-B14F-4D97-AF65-F5344CB8AC3E}">
        <p14:creationId xmlns:p14="http://schemas.microsoft.com/office/powerpoint/2010/main" val="20101506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Who does James</a:t>
            </a:r>
            <a:r>
              <a:rPr lang="en-US" baseline="0" dirty="0" smtClean="0"/>
              <a:t> warn first about the tongue?  Teachers!</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20</a:t>
            </a:fld>
            <a:endParaRPr lang="en-US"/>
          </a:p>
        </p:txBody>
      </p:sp>
    </p:spTree>
    <p:extLst>
      <p:ext uri="{BB962C8B-B14F-4D97-AF65-F5344CB8AC3E}">
        <p14:creationId xmlns:p14="http://schemas.microsoft.com/office/powerpoint/2010/main" val="29540226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David </a:t>
            </a:r>
            <a:r>
              <a:rPr lang="en-US" dirty="0" err="1" smtClean="0"/>
              <a:t>Yungi</a:t>
            </a:r>
            <a:r>
              <a:rPr lang="en-US" dirty="0" smtClean="0"/>
              <a:t> Cho = Korean pastor of largest mega church in world.  Convicted later that year of Embezzling $12 Million Dollars from his church.</a:t>
            </a:r>
          </a:p>
          <a:p>
            <a:endParaRPr lang="en-US" dirty="0" smtClean="0"/>
          </a:p>
          <a:p>
            <a:r>
              <a:rPr lang="en-US" dirty="0" smtClean="0"/>
              <a:t>If I asked you to make a list of teacher-leaders</a:t>
            </a:r>
            <a:r>
              <a:rPr lang="en-US" baseline="0" dirty="0" smtClean="0"/>
              <a:t> whose teachings and the way they lived didn’t jive, we could be here all night.  But think about those people for a minute and generalize what the outcome was . . .  What would you say the effect on the world of their failure to make their tongues and lifestyles mesh up?</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21</a:t>
            </a:fld>
            <a:endParaRPr lang="en-US"/>
          </a:p>
        </p:txBody>
      </p:sp>
    </p:spTree>
    <p:extLst>
      <p:ext uri="{BB962C8B-B14F-4D97-AF65-F5344CB8AC3E}">
        <p14:creationId xmlns:p14="http://schemas.microsoft.com/office/powerpoint/2010/main" val="42292976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nothing</a:t>
            </a:r>
            <a:r>
              <a:rPr lang="en-US" baseline="0" dirty="0" smtClean="0"/>
              <a:t> to say when we teach one thing, but live another.</a:t>
            </a:r>
          </a:p>
          <a:p>
            <a:endParaRPr lang="en-US" baseline="0" dirty="0" smtClean="0"/>
          </a:p>
          <a:p>
            <a:r>
              <a:rPr lang="en-US" baseline="0" dirty="0" smtClean="0"/>
              <a:t>Okay – so it is obvious that we all need to live what we teach (parents, grandparents, teachers, policemen, politicians, pastors, everyone!)</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22</a:t>
            </a:fld>
            <a:endParaRPr lang="en-US"/>
          </a:p>
        </p:txBody>
      </p:sp>
    </p:spTree>
    <p:extLst>
      <p:ext uri="{BB962C8B-B14F-4D97-AF65-F5344CB8AC3E}">
        <p14:creationId xmlns:p14="http://schemas.microsoft.com/office/powerpoint/2010/main" val="37742342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James 3:1-8 is</a:t>
            </a:r>
            <a:r>
              <a:rPr lang="en-US" baseline="0" dirty="0" smtClean="0"/>
              <a:t> the first scripture tonight . . .  Instead of reading it all at once, we are going to look at it in chunks.</a:t>
            </a:r>
            <a:endParaRPr lang="en-US" dirty="0" smtClean="0"/>
          </a:p>
          <a:p>
            <a:endParaRPr lang="en-US" dirty="0" smtClean="0"/>
          </a:p>
          <a:p>
            <a:r>
              <a:rPr lang="en-US" dirty="0" smtClean="0"/>
              <a:t>As I read this look for the four illustrations</a:t>
            </a:r>
            <a:r>
              <a:rPr lang="en-US" baseline="0" dirty="0" smtClean="0"/>
              <a:t> that Paul gives for the power of the tongue.</a:t>
            </a:r>
          </a:p>
          <a:p>
            <a:endParaRPr lang="en-US" baseline="0" dirty="0" smtClean="0"/>
          </a:p>
          <a:p>
            <a:r>
              <a:rPr lang="en-US" baseline="0" dirty="0" smtClean="0"/>
              <a:t>What is the first one?</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23</a:t>
            </a:fld>
            <a:endParaRPr lang="en-US"/>
          </a:p>
        </p:txBody>
      </p:sp>
    </p:spTree>
    <p:extLst>
      <p:ext uri="{BB962C8B-B14F-4D97-AF65-F5344CB8AC3E}">
        <p14:creationId xmlns:p14="http://schemas.microsoft.com/office/powerpoint/2010/main" val="3093431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 bridle communicates to the horse which way to go.  We</a:t>
            </a:r>
            <a:r>
              <a:rPr lang="en-US" baseline="0" dirty="0" smtClean="0"/>
              <a:t> need to be like the horse letting God guide our communication.  NOTE:  When God is allowed to control our communication – our whole body is also under control of God.</a:t>
            </a:r>
          </a:p>
          <a:p>
            <a:pPr marL="171450" indent="-171450">
              <a:buFont typeface="Arial" panose="020B0604020202020204" pitchFamily="34" charset="0"/>
              <a:buChar char="•"/>
            </a:pPr>
            <a:r>
              <a:rPr lang="en-US" baseline="0" dirty="0" smtClean="0"/>
              <a:t>If God controls your tongue – God controls the rest of you.</a:t>
            </a:r>
          </a:p>
          <a:p>
            <a:pPr marL="171450" indent="-171450">
              <a:buFont typeface="Arial" panose="020B0604020202020204" pitchFamily="34" charset="0"/>
              <a:buChar char="•"/>
            </a:pPr>
            <a:r>
              <a:rPr lang="en-US" baseline="0" dirty="0" smtClean="0"/>
              <a:t>If you want to serve God – start with letting God control your tongue – never lie, never exaggerate, never speak harshly or hurtful.  Give God control over your tongue – and God will have control over the rest of you.</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24</a:t>
            </a:fld>
            <a:endParaRPr lang="en-US"/>
          </a:p>
        </p:txBody>
      </p:sp>
    </p:spTree>
    <p:extLst>
      <p:ext uri="{BB962C8B-B14F-4D97-AF65-F5344CB8AC3E}">
        <p14:creationId xmlns:p14="http://schemas.microsoft.com/office/powerpoint/2010/main" val="5982835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What is the second one?</a:t>
            </a:r>
          </a:p>
          <a:p>
            <a:pPr marL="171450" indent="-171450">
              <a:buFont typeface="Arial" panose="020B0604020202020204" pitchFamily="34" charset="0"/>
              <a:buChar char="•"/>
            </a:pPr>
            <a:r>
              <a:rPr lang="en-US" dirty="0" smtClean="0"/>
              <a:t>Our communication </a:t>
            </a:r>
            <a:r>
              <a:rPr lang="en-US" baseline="0" dirty="0" smtClean="0"/>
              <a:t>can influence the direction of things much larger than ourselves.</a:t>
            </a:r>
          </a:p>
          <a:p>
            <a:pPr marL="171450" indent="-171450">
              <a:buFont typeface="Arial" panose="020B0604020202020204" pitchFamily="34" charset="0"/>
              <a:buChar char="•"/>
            </a:pPr>
            <a:r>
              <a:rPr lang="en-US" baseline="0" dirty="0" smtClean="0"/>
              <a:t>AND when we let our tongues harness the power of God (as the rudder harnesses the power of the waves) – even though we may seem insignificant, we can affect big things on the earth.</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25</a:t>
            </a:fld>
            <a:endParaRPr lang="en-US"/>
          </a:p>
        </p:txBody>
      </p:sp>
    </p:spTree>
    <p:extLst>
      <p:ext uri="{BB962C8B-B14F-4D97-AF65-F5344CB8AC3E}">
        <p14:creationId xmlns:p14="http://schemas.microsoft.com/office/powerpoint/2010/main" val="26858954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insignificant</a:t>
            </a:r>
            <a:r>
              <a:rPr lang="en-US" baseline="0" dirty="0" smtClean="0"/>
              <a:t> woman – underpaid.  Many would have felt sorry for her.</a:t>
            </a:r>
          </a:p>
          <a:p>
            <a:endParaRPr lang="en-US" baseline="0" dirty="0" smtClean="0"/>
          </a:p>
          <a:p>
            <a:r>
              <a:rPr lang="en-US" baseline="0" dirty="0" smtClean="0"/>
              <a:t>But she did something remarkable.  She was named by the 30</a:t>
            </a:r>
            <a:r>
              <a:rPr lang="en-US" baseline="30000" dirty="0" smtClean="0"/>
              <a:t>th</a:t>
            </a:r>
            <a:r>
              <a:rPr lang="en-US" baseline="0" dirty="0" smtClean="0"/>
              <a:t> President of the United States as one of two most influential people in his life.</a:t>
            </a:r>
          </a:p>
          <a:p>
            <a:endParaRPr lang="en-US" baseline="0" dirty="0" smtClean="0"/>
          </a:p>
          <a:p>
            <a:r>
              <a:rPr lang="en-US" baseline="0" dirty="0" smtClean="0"/>
              <a:t>Jimmy Carter said this women told him that he could do remarkable things with his life.  And he believed her.</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26</a:t>
            </a:fld>
            <a:endParaRPr lang="en-US"/>
          </a:p>
        </p:txBody>
      </p:sp>
    </p:spTree>
    <p:extLst>
      <p:ext uri="{BB962C8B-B14F-4D97-AF65-F5344CB8AC3E}">
        <p14:creationId xmlns:p14="http://schemas.microsoft.com/office/powerpoint/2010/main" val="21231442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a:t>
            </a:r>
            <a:r>
              <a:rPr lang="en-US" baseline="0" dirty="0" smtClean="0"/>
              <a:t> our tongue is under the control of something destructive, what we say can destroy big things!</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27</a:t>
            </a:fld>
            <a:endParaRPr lang="en-US"/>
          </a:p>
        </p:txBody>
      </p:sp>
    </p:spTree>
    <p:extLst>
      <p:ext uri="{BB962C8B-B14F-4D97-AF65-F5344CB8AC3E}">
        <p14:creationId xmlns:p14="http://schemas.microsoft.com/office/powerpoint/2010/main" val="3428698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insignificant</a:t>
            </a:r>
            <a:r>
              <a:rPr lang="en-US" baseline="0" dirty="0" smtClean="0"/>
              <a:t> woman – underpaid.  Many would have felt sorry for her.</a:t>
            </a:r>
          </a:p>
          <a:p>
            <a:endParaRPr lang="en-US" baseline="0" dirty="0" smtClean="0"/>
          </a:p>
          <a:p>
            <a:r>
              <a:rPr lang="en-US" baseline="0" dirty="0" smtClean="0"/>
              <a:t>But she did something remarkable.  She was named by the 30</a:t>
            </a:r>
            <a:r>
              <a:rPr lang="en-US" baseline="30000" dirty="0" smtClean="0"/>
              <a:t>th</a:t>
            </a:r>
            <a:r>
              <a:rPr lang="en-US" baseline="0" dirty="0" smtClean="0"/>
              <a:t> President of the United States as one of two most influential people in his life.</a:t>
            </a:r>
          </a:p>
          <a:p>
            <a:endParaRPr lang="en-US" baseline="0" dirty="0" smtClean="0"/>
          </a:p>
          <a:p>
            <a:r>
              <a:rPr lang="en-US" baseline="0" dirty="0" smtClean="0"/>
              <a:t>Jimmy Carter said this women told him that he could do remarkable things with his life.  And he believed her.</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28</a:t>
            </a:fld>
            <a:endParaRPr lang="en-US"/>
          </a:p>
        </p:txBody>
      </p:sp>
    </p:spTree>
    <p:extLst>
      <p:ext uri="{BB962C8B-B14F-4D97-AF65-F5344CB8AC3E}">
        <p14:creationId xmlns:p14="http://schemas.microsoft.com/office/powerpoint/2010/main" val="18245785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Easier to tame</a:t>
            </a:r>
            <a:r>
              <a:rPr lang="en-US" baseline="0" dirty="0" smtClean="0"/>
              <a:t> an animal than our tongues.</a:t>
            </a:r>
          </a:p>
          <a:p>
            <a:endParaRPr lang="en-US" baseline="0" dirty="0" smtClean="0"/>
          </a:p>
          <a:p>
            <a:r>
              <a:rPr lang="en-US" baseline="0" dirty="0" smtClean="0"/>
              <a:t>Where is the hope in this verse?  NO ONE CAN TAME THE TONGUE!</a:t>
            </a:r>
          </a:p>
          <a:p>
            <a:endParaRPr lang="en-US" baseline="0" dirty="0" smtClean="0"/>
          </a:p>
          <a:p>
            <a:r>
              <a:rPr lang="en-US" baseline="0" dirty="0" smtClean="0"/>
              <a:t>Fortunately God can.  This is why James taught us to ask for wisdom.</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29</a:t>
            </a:fld>
            <a:endParaRPr lang="en-US"/>
          </a:p>
        </p:txBody>
      </p:sp>
    </p:spTree>
    <p:extLst>
      <p:ext uri="{BB962C8B-B14F-4D97-AF65-F5344CB8AC3E}">
        <p14:creationId xmlns:p14="http://schemas.microsoft.com/office/powerpoint/2010/main" val="17207058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30</a:t>
            </a:fld>
            <a:endParaRPr lang="en-US"/>
          </a:p>
        </p:txBody>
      </p:sp>
    </p:spTree>
    <p:extLst>
      <p:ext uri="{BB962C8B-B14F-4D97-AF65-F5344CB8AC3E}">
        <p14:creationId xmlns:p14="http://schemas.microsoft.com/office/powerpoint/2010/main" val="10439601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it</a:t>
            </a:r>
            <a:r>
              <a:rPr lang="en-US" baseline="0" dirty="0" smtClean="0"/>
              <a:t> isn’t 7:00 yet, have them talk to each other in a group.</a:t>
            </a:r>
          </a:p>
          <a:p>
            <a:endParaRPr lang="en-US" baseline="0" dirty="0" smtClean="0"/>
          </a:p>
          <a:p>
            <a:r>
              <a:rPr lang="en-US" baseline="0" dirty="0" smtClean="0"/>
              <a:t>Has anyone ever told you something that you hated to hear, but it changed your life because you could tell that they loved you?</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33</a:t>
            </a:fld>
            <a:endParaRPr lang="en-US"/>
          </a:p>
        </p:txBody>
      </p:sp>
    </p:spTree>
    <p:extLst>
      <p:ext uri="{BB962C8B-B14F-4D97-AF65-F5344CB8AC3E}">
        <p14:creationId xmlns:p14="http://schemas.microsoft.com/office/powerpoint/2010/main" val="15148354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34</a:t>
            </a:fld>
            <a:endParaRPr lang="en-US"/>
          </a:p>
        </p:txBody>
      </p:sp>
    </p:spTree>
    <p:extLst>
      <p:ext uri="{BB962C8B-B14F-4D97-AF65-F5344CB8AC3E}">
        <p14:creationId xmlns:p14="http://schemas.microsoft.com/office/powerpoint/2010/main" val="42703289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Shalom is the Hebrew word we</a:t>
            </a:r>
            <a:r>
              <a:rPr lang="en-US" baseline="0" dirty="0" smtClean="0"/>
              <a:t> translate as peace.  But it is so much more than what we know as peace.</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35</a:t>
            </a:fld>
            <a:endParaRPr lang="en-US"/>
          </a:p>
        </p:txBody>
      </p:sp>
    </p:spTree>
    <p:extLst>
      <p:ext uri="{BB962C8B-B14F-4D97-AF65-F5344CB8AC3E}">
        <p14:creationId xmlns:p14="http://schemas.microsoft.com/office/powerpoint/2010/main" val="12075398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set of verses . . .  Again we are going to look at them chunk by chunk</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36</a:t>
            </a:fld>
            <a:endParaRPr lang="en-US"/>
          </a:p>
        </p:txBody>
      </p:sp>
    </p:spTree>
    <p:extLst>
      <p:ext uri="{BB962C8B-B14F-4D97-AF65-F5344CB8AC3E}">
        <p14:creationId xmlns:p14="http://schemas.microsoft.com/office/powerpoint/2010/main" val="9973898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 me pull this verse out and compare it to what Paul wrote.</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37</a:t>
            </a:fld>
            <a:endParaRPr lang="en-US"/>
          </a:p>
        </p:txBody>
      </p:sp>
    </p:spTree>
    <p:extLst>
      <p:ext uri="{BB962C8B-B14F-4D97-AF65-F5344CB8AC3E}">
        <p14:creationId xmlns:p14="http://schemas.microsoft.com/office/powerpoint/2010/main" val="35818575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a:t>
            </a:r>
            <a:r>
              <a:rPr lang="en-US" baseline="0" dirty="0" smtClean="0"/>
              <a:t> more random acts of kindness . . .  Intentional good works!</a:t>
            </a:r>
            <a:endParaRPr lang="en-US" dirty="0" smtClean="0"/>
          </a:p>
          <a:p>
            <a:endParaRPr lang="en-US" dirty="0" smtClean="0"/>
          </a:p>
          <a:p>
            <a:r>
              <a:rPr lang="en-US" dirty="0" smtClean="0"/>
              <a:t>The reason that</a:t>
            </a:r>
            <a:r>
              <a:rPr lang="en-US" baseline="0" dirty="0" smtClean="0"/>
              <a:t> James talks about wisdom as he instructs us to sow seeds of peace is that </a:t>
            </a:r>
            <a:r>
              <a:rPr lang="en-US" dirty="0" smtClean="0"/>
              <a:t>James is going to show us that shalom begins</a:t>
            </a:r>
            <a:r>
              <a:rPr lang="en-US" baseline="0" dirty="0" smtClean="0"/>
              <a:t> with God’s guiding and empowering wisdom. </a:t>
            </a:r>
          </a:p>
          <a:p>
            <a:endParaRPr lang="en-US" baseline="0" dirty="0" smtClean="0"/>
          </a:p>
          <a:p>
            <a:r>
              <a:rPr lang="en-US" baseline="0" dirty="0" smtClean="0"/>
              <a:t>But there are two kinds of wisdom that we must be aware of . . . </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38</a:t>
            </a:fld>
            <a:endParaRPr lang="en-US"/>
          </a:p>
        </p:txBody>
      </p:sp>
    </p:spTree>
    <p:extLst>
      <p:ext uri="{BB962C8B-B14F-4D97-AF65-F5344CB8AC3E}">
        <p14:creationId xmlns:p14="http://schemas.microsoft.com/office/powerpoint/2010/main" val="23466831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40</a:t>
            </a:fld>
            <a:endParaRPr lang="en-US"/>
          </a:p>
        </p:txBody>
      </p:sp>
    </p:spTree>
    <p:extLst>
      <p:ext uri="{BB962C8B-B14F-4D97-AF65-F5344CB8AC3E}">
        <p14:creationId xmlns:p14="http://schemas.microsoft.com/office/powerpoint/2010/main" val="26724437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these kinds of wisdom leads to shalom</a:t>
            </a:r>
            <a:r>
              <a:rPr lang="en-US" baseline="0" dirty="0" smtClean="0"/>
              <a:t> for everyone.  One kind </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41</a:t>
            </a:fld>
            <a:endParaRPr lang="en-US"/>
          </a:p>
        </p:txBody>
      </p:sp>
    </p:spTree>
    <p:extLst>
      <p:ext uri="{BB962C8B-B14F-4D97-AF65-F5344CB8AC3E}">
        <p14:creationId xmlns:p14="http://schemas.microsoft.com/office/powerpoint/2010/main" val="11360577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from book 139</a:t>
            </a:r>
            <a:r>
              <a:rPr lang="en-US" baseline="0" dirty="0" smtClean="0"/>
              <a:t> to 140</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42</a:t>
            </a:fld>
            <a:endParaRPr lang="en-US"/>
          </a:p>
        </p:txBody>
      </p:sp>
    </p:spTree>
    <p:extLst>
      <p:ext uri="{BB962C8B-B14F-4D97-AF65-F5344CB8AC3E}">
        <p14:creationId xmlns:p14="http://schemas.microsoft.com/office/powerpoint/2010/main" val="37926628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43</a:t>
            </a:fld>
            <a:endParaRPr lang="en-US"/>
          </a:p>
        </p:txBody>
      </p:sp>
    </p:spTree>
    <p:extLst>
      <p:ext uri="{BB962C8B-B14F-4D97-AF65-F5344CB8AC3E}">
        <p14:creationId xmlns:p14="http://schemas.microsoft.com/office/powerpoint/2010/main" val="36796420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44</a:t>
            </a:fld>
            <a:endParaRPr lang="en-US"/>
          </a:p>
        </p:txBody>
      </p:sp>
    </p:spTree>
    <p:extLst>
      <p:ext uri="{BB962C8B-B14F-4D97-AF65-F5344CB8AC3E}">
        <p14:creationId xmlns:p14="http://schemas.microsoft.com/office/powerpoint/2010/main" val="18606101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these kinds of wisdom leads to shalom</a:t>
            </a:r>
            <a:r>
              <a:rPr lang="en-US" baseline="0" dirty="0" smtClean="0"/>
              <a:t> for everyone.  One kind </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45</a:t>
            </a:fld>
            <a:endParaRPr lang="en-US"/>
          </a:p>
        </p:txBody>
      </p:sp>
    </p:spTree>
    <p:extLst>
      <p:ext uri="{BB962C8B-B14F-4D97-AF65-F5344CB8AC3E}">
        <p14:creationId xmlns:p14="http://schemas.microsoft.com/office/powerpoint/2010/main" val="1752681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err="1" smtClean="0"/>
              <a:t>Rayburns</a:t>
            </a:r>
            <a:r>
              <a:rPr lang="en-US" dirty="0" smtClean="0"/>
              <a:t> had chosen</a:t>
            </a:r>
            <a:r>
              <a:rPr lang="en-US" baseline="0" dirty="0" smtClean="0"/>
              <a:t> to act selfishly.  What peace they found was hardly Shalom – it did not make everyone whole.  They had aligned with the world not with God.</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46</a:t>
            </a:fld>
            <a:endParaRPr lang="en-US"/>
          </a:p>
        </p:txBody>
      </p:sp>
    </p:spTree>
    <p:extLst>
      <p:ext uri="{BB962C8B-B14F-4D97-AF65-F5344CB8AC3E}">
        <p14:creationId xmlns:p14="http://schemas.microsoft.com/office/powerpoint/2010/main" val="37627824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you seen these verses somewhere else?  Sermon on the Mount.  The sermon on the mount was where Jesus described</a:t>
            </a:r>
            <a:r>
              <a:rPr lang="en-US" baseline="0" dirty="0" smtClean="0"/>
              <a:t> what the kingdom of God looked like lived out now.  James is doing no less.  </a:t>
            </a:r>
            <a:endParaRPr lang="en-US" dirty="0" smtClean="0"/>
          </a:p>
          <a:p>
            <a:r>
              <a:rPr lang="en-US" dirty="0" smtClean="0"/>
              <a:t>James and Jesus are describing</a:t>
            </a:r>
            <a:r>
              <a:rPr lang="en-US" baseline="0" dirty="0" smtClean="0"/>
              <a:t> what Shalom looks like in the here and now.  </a:t>
            </a:r>
          </a:p>
          <a:p>
            <a:endParaRPr lang="en-US" baseline="0" dirty="0" smtClean="0"/>
          </a:p>
          <a:p>
            <a:r>
              <a:rPr lang="en-US" baseline="0" dirty="0" smtClean="0"/>
              <a:t>To the world, it looks like grief – like voluntary poverty.  In order for us to create true peace - shalom, we have to be willing to give up all that hurts others.  Anything that makes others less than whole.  We have to become aware of how much others are hurting and be willing to put their interests – not equal with our own, but before our own.  </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47</a:t>
            </a:fld>
            <a:endParaRPr lang="en-US"/>
          </a:p>
        </p:txBody>
      </p:sp>
    </p:spTree>
    <p:extLst>
      <p:ext uri="{BB962C8B-B14F-4D97-AF65-F5344CB8AC3E}">
        <p14:creationId xmlns:p14="http://schemas.microsoft.com/office/powerpoint/2010/main" val="16966450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48</a:t>
            </a:fld>
            <a:endParaRPr lang="en-US"/>
          </a:p>
        </p:txBody>
      </p:sp>
    </p:spTree>
    <p:extLst>
      <p:ext uri="{BB962C8B-B14F-4D97-AF65-F5344CB8AC3E}">
        <p14:creationId xmlns:p14="http://schemas.microsoft.com/office/powerpoint/2010/main" val="17758485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these kinds of wisdom leads to shalom</a:t>
            </a:r>
            <a:r>
              <a:rPr lang="en-US" baseline="0" dirty="0" smtClean="0"/>
              <a:t> for everyone.  One kind </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49</a:t>
            </a:fld>
            <a:endParaRPr lang="en-US"/>
          </a:p>
        </p:txBody>
      </p:sp>
    </p:spTree>
    <p:extLst>
      <p:ext uri="{BB962C8B-B14F-4D97-AF65-F5344CB8AC3E}">
        <p14:creationId xmlns:p14="http://schemas.microsoft.com/office/powerpoint/2010/main" val="27101908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solidFill>
            <a:srgbClr val="CFD7D7"/>
          </a:solidFill>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a:solidFill>
            <a:srgbClr val="CFD7D7"/>
          </a:solidFill>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a:solidFill>
            <a:srgbClr val="CFD7D7"/>
          </a:solidFill>
        </p:spPr>
        <p:txBody>
          <a:bodyPr/>
          <a:lstStyle/>
          <a:p>
            <a:fld id="{B3D09527-6636-4996-88E6-2F081766422B}" type="datetimeFigureOut">
              <a:rPr lang="en-US" smtClean="0"/>
              <a:t>11/19/2014</a:t>
            </a:fld>
            <a:endParaRPr lang="en-US"/>
          </a:p>
        </p:txBody>
      </p:sp>
      <p:sp>
        <p:nvSpPr>
          <p:cNvPr id="5" name="Footer Placeholder 4"/>
          <p:cNvSpPr>
            <a:spLocks noGrp="1"/>
          </p:cNvSpPr>
          <p:nvPr>
            <p:ph type="ftr" sz="quarter" idx="11"/>
          </p:nvPr>
        </p:nvSpPr>
        <p:spPr>
          <a:solidFill>
            <a:srgbClr val="CFD7D7"/>
          </a:solidFill>
        </p:spPr>
        <p:txBody>
          <a:bodyPr/>
          <a:lstStyle/>
          <a:p>
            <a:endParaRPr lang="en-US" dirty="0"/>
          </a:p>
        </p:txBody>
      </p:sp>
      <p:sp>
        <p:nvSpPr>
          <p:cNvPr id="6" name="Slide Number Placeholder 5"/>
          <p:cNvSpPr>
            <a:spLocks noGrp="1"/>
          </p:cNvSpPr>
          <p:nvPr>
            <p:ph type="sldNum" sz="quarter" idx="12"/>
          </p:nvPr>
        </p:nvSpPr>
        <p:spPr>
          <a:solidFill>
            <a:srgbClr val="CFD7D7"/>
          </a:solidFill>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1189314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FD7D7"/>
          </a:solidFill>
        </p:spPr>
        <p:txBody>
          <a:bodyPr/>
          <a:lstStyle/>
          <a:p>
            <a:r>
              <a:rPr lang="en-US" smtClean="0"/>
              <a:t>Click to edit Master title style</a:t>
            </a:r>
            <a:endParaRPr lang="en-US"/>
          </a:p>
        </p:txBody>
      </p:sp>
      <p:sp>
        <p:nvSpPr>
          <p:cNvPr id="3" name="Content Placeholder 2"/>
          <p:cNvSpPr>
            <a:spLocks noGrp="1"/>
          </p:cNvSpPr>
          <p:nvPr>
            <p:ph idx="1"/>
          </p:nvPr>
        </p:nvSpPr>
        <p:spPr>
          <a:solidFill>
            <a:srgbClr val="CFD7D7"/>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09527-6636-4996-88E6-2F081766422B}" type="datetimeFigureOut">
              <a:rPr lang="en-US" smtClean="0"/>
              <a:t>11/19/2014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3614695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solidFill>
            <a:srgbClr val="CFD7D7"/>
          </a:solidFill>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a:solidFill>
            <a:srgbClr val="CFD7D7"/>
          </a:solidFill>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solidFill>
            <a:srgbClr val="CFD7D7"/>
          </a:solidFill>
        </p:spPr>
        <p:txBody>
          <a:bodyPr/>
          <a:lstStyle/>
          <a:p>
            <a:fld id="{B3D09527-6636-4996-88E6-2F081766422B}" type="datetimeFigureOut">
              <a:rPr lang="en-US" smtClean="0"/>
              <a:t>11/19/2014</a:t>
            </a:fld>
            <a:endParaRPr lang="en-US"/>
          </a:p>
        </p:txBody>
      </p:sp>
      <p:sp>
        <p:nvSpPr>
          <p:cNvPr id="5" name="Footer Placeholder 4"/>
          <p:cNvSpPr>
            <a:spLocks noGrp="1"/>
          </p:cNvSpPr>
          <p:nvPr>
            <p:ph type="ftr" sz="quarter" idx="11"/>
          </p:nvPr>
        </p:nvSpPr>
        <p:spPr>
          <a:solidFill>
            <a:srgbClr val="CFD7D7"/>
          </a:solidFill>
        </p:spPr>
        <p:txBody>
          <a:bodyPr/>
          <a:lstStyle/>
          <a:p>
            <a:endParaRPr lang="en-US"/>
          </a:p>
        </p:txBody>
      </p:sp>
      <p:sp>
        <p:nvSpPr>
          <p:cNvPr id="6" name="Slide Number Placeholder 5"/>
          <p:cNvSpPr>
            <a:spLocks noGrp="1"/>
          </p:cNvSpPr>
          <p:nvPr>
            <p:ph type="sldNum" sz="quarter" idx="12"/>
          </p:nvPr>
        </p:nvSpPr>
        <p:spPr>
          <a:solidFill>
            <a:srgbClr val="CFD7D7"/>
          </a:solidFill>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3389513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3D09527-6636-4996-88E6-2F081766422B}" type="datetimeFigureOut">
              <a:rPr lang="en-US" smtClean="0"/>
              <a:t>11/19/2014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4092573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3D09527-6636-4996-88E6-2F081766422B}" type="datetimeFigureOut">
              <a:rPr lang="en-US" smtClean="0"/>
              <a:t>11/19/2014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1693307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3D09527-6636-4996-88E6-2F081766422B}" type="datetimeFigureOut">
              <a:rPr lang="en-US" smtClean="0"/>
              <a:t>11/19/2014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4119885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D09527-6636-4996-88E6-2F081766422B}" type="datetimeFigureOut">
              <a:rPr lang="en-US" smtClean="0"/>
              <a:t>11/19/2014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3652424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D09527-6636-4996-88E6-2F081766422B}" type="datetimeFigureOut">
              <a:rPr lang="en-US" smtClean="0"/>
              <a:t>11/19/2014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1206983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D09527-6636-4996-88E6-2F081766422B}" type="datetimeFigureOut">
              <a:rPr lang="en-US" smtClean="0"/>
              <a:t>11/19/2014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2744777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09527-6636-4996-88E6-2F081766422B}" type="datetimeFigureOut">
              <a:rPr lang="en-US" smtClean="0"/>
              <a:t>11/19/2014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2339073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09527-6636-4996-88E6-2F081766422B}" type="datetimeFigureOut">
              <a:rPr lang="en-US" smtClean="0"/>
              <a:t>11/19/2014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4194923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9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a:solidFill>
            <a:srgbClr val="CFD7D7"/>
          </a:solidFill>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a:solidFill>
            <a:srgbClr val="CFD7D7"/>
          </a:solidFill>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a:solidFill>
            <a:srgbClr val="CFD7D7"/>
          </a:solidFill>
        </p:spPr>
        <p:txBody>
          <a:bodyPr vert="horz" lIns="91440" tIns="45720" rIns="91440" bIns="45720" rtlCol="0" anchor="ctr"/>
          <a:lstStyle>
            <a:lvl1pPr algn="l">
              <a:defRPr sz="1200">
                <a:solidFill>
                  <a:schemeClr val="tx1">
                    <a:tint val="75000"/>
                  </a:schemeClr>
                </a:solidFill>
              </a:defRPr>
            </a:lvl1pPr>
          </a:lstStyle>
          <a:p>
            <a:fld id="{B3D09527-6636-4996-88E6-2F081766422B}" type="datetimeFigureOut">
              <a:rPr lang="en-US" smtClean="0"/>
              <a:t>11/19/2014</a:t>
            </a:fld>
            <a:endParaRPr lang="en-US"/>
          </a:p>
        </p:txBody>
      </p:sp>
      <p:sp>
        <p:nvSpPr>
          <p:cNvPr id="5" name="Footer Placeholder 4"/>
          <p:cNvSpPr>
            <a:spLocks noGrp="1"/>
          </p:cNvSpPr>
          <p:nvPr>
            <p:ph type="ftr" sz="quarter" idx="3"/>
          </p:nvPr>
        </p:nvSpPr>
        <p:spPr>
          <a:xfrm>
            <a:off x="4038600" y="6356350"/>
            <a:ext cx="4114800" cy="365125"/>
          </a:xfrm>
          <a:prstGeom prst="rect">
            <a:avLst/>
          </a:prstGeom>
          <a:solidFill>
            <a:srgbClr val="CFD7D7"/>
          </a:solidFill>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a:solidFill>
            <a:srgbClr val="CFD7D7"/>
          </a:solidFill>
        </p:spPr>
        <p:txBody>
          <a:bodyPr vert="horz" lIns="91440" tIns="45720" rIns="91440" bIns="45720" rtlCol="0" anchor="ctr"/>
          <a:lstStyle>
            <a:lvl1pPr algn="r">
              <a:defRPr sz="1200">
                <a:solidFill>
                  <a:schemeClr val="tx1">
                    <a:tint val="75000"/>
                  </a:schemeClr>
                </a:solidFill>
              </a:defRPr>
            </a:lvl1pPr>
          </a:lstStyle>
          <a:p>
            <a:fld id="{765549BD-A6DC-486F-9A8E-C50CED5BCFDD}" type="slidenum">
              <a:rPr lang="en-US" smtClean="0"/>
              <a:t>‹#›</a:t>
            </a:fld>
            <a:endParaRPr lang="en-US"/>
          </a:p>
        </p:txBody>
      </p:sp>
    </p:spTree>
    <p:extLst>
      <p:ext uri="{BB962C8B-B14F-4D97-AF65-F5344CB8AC3E}">
        <p14:creationId xmlns:p14="http://schemas.microsoft.com/office/powerpoint/2010/main" val="2634679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The%20Power%20of%20Words-SD.mp4"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1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57084" y="1092866"/>
            <a:ext cx="9144000" cy="2387600"/>
          </a:xfrm>
        </p:spPr>
        <p:txBody>
          <a:bodyPr/>
          <a:lstStyle/>
          <a:p>
            <a:r>
              <a:rPr lang="en-US" dirty="0" smtClean="0"/>
              <a:t>James in the Suburbs</a:t>
            </a:r>
            <a:endParaRPr lang="en-US" dirty="0"/>
          </a:p>
        </p:txBody>
      </p:sp>
      <p:sp>
        <p:nvSpPr>
          <p:cNvPr id="3" name="Subtitle 2"/>
          <p:cNvSpPr>
            <a:spLocks noGrp="1"/>
          </p:cNvSpPr>
          <p:nvPr>
            <p:ph type="subTitle" idx="1"/>
          </p:nvPr>
        </p:nvSpPr>
        <p:spPr>
          <a:xfrm>
            <a:off x="757084" y="3621702"/>
            <a:ext cx="9144000" cy="1655762"/>
          </a:xfrm>
        </p:spPr>
        <p:txBody>
          <a:bodyPr>
            <a:normAutofit/>
          </a:bodyPr>
          <a:lstStyle/>
          <a:p>
            <a:r>
              <a:rPr lang="en-US" sz="3200" dirty="0"/>
              <a:t>A Disorderly Parable of the Epistle of James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8351" y="1371599"/>
            <a:ext cx="2304733" cy="3494503"/>
          </a:xfrm>
          <a:prstGeom prst="rect">
            <a:avLst/>
          </a:prstGeom>
          <a:effectLst>
            <a:outerShdw blurRad="50800" dist="38100" dir="2700000" sx="104000" sy="104000" algn="tl" rotWithShape="0">
              <a:prstClr val="black">
                <a:alpha val="86000"/>
              </a:prstClr>
            </a:outerShdw>
          </a:effectLst>
          <a:scene3d>
            <a:camera prst="orthographicFront"/>
            <a:lightRig rig="threePt" dir="t"/>
          </a:scene3d>
          <a:sp3d>
            <a:bevelB w="254000" h="254000"/>
          </a:sp3d>
        </p:spPr>
      </p:pic>
    </p:spTree>
    <p:extLst>
      <p:ext uri="{BB962C8B-B14F-4D97-AF65-F5344CB8AC3E}">
        <p14:creationId xmlns:p14="http://schemas.microsoft.com/office/powerpoint/2010/main" val="4121643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idx="1"/>
          </p:nvPr>
        </p:nvSpPr>
        <p:spPr/>
        <p:txBody>
          <a:bodyPr>
            <a:normAutofit/>
          </a:bodyPr>
          <a:lstStyle/>
          <a:p>
            <a:endParaRPr lang="en-US" sz="3200" dirty="0"/>
          </a:p>
        </p:txBody>
      </p:sp>
    </p:spTree>
    <p:extLst>
      <p:ext uri="{BB962C8B-B14F-4D97-AF65-F5344CB8AC3E}">
        <p14:creationId xmlns:p14="http://schemas.microsoft.com/office/powerpoint/2010/main" val="10777218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457200" lvl="1" indent="0" algn="ctr">
              <a:buNone/>
            </a:pPr>
            <a:r>
              <a:rPr lang="en-US" dirty="0" smtClean="0"/>
              <a:t>So far in the Epistle of James: </a:t>
            </a:r>
          </a:p>
          <a:p>
            <a:pPr marL="457200" lvl="1" indent="0" algn="ctr">
              <a:buNone/>
            </a:pPr>
            <a:endParaRPr lang="en-US" dirty="0" smtClean="0"/>
          </a:p>
          <a:p>
            <a:pPr lvl="1" algn="ctr"/>
            <a:r>
              <a:rPr lang="en-US" dirty="0" smtClean="0"/>
              <a:t>James taught us how to deal with our </a:t>
            </a:r>
            <a:r>
              <a:rPr lang="en-US" dirty="0" smtClean="0">
                <a:solidFill>
                  <a:srgbClr val="C00000"/>
                </a:solidFill>
              </a:rPr>
              <a:t>????????</a:t>
            </a:r>
            <a:r>
              <a:rPr lang="en-US" dirty="0" smtClean="0"/>
              <a:t> by teaching us how to ask for </a:t>
            </a:r>
            <a:r>
              <a:rPr lang="en-US" dirty="0" smtClean="0">
                <a:solidFill>
                  <a:srgbClr val="C00000"/>
                </a:solidFill>
              </a:rPr>
              <a:t>?????? </a:t>
            </a:r>
            <a:r>
              <a:rPr lang="en-US" dirty="0" smtClean="0"/>
              <a:t>without </a:t>
            </a:r>
            <a:r>
              <a:rPr lang="en-US" dirty="0" smtClean="0">
                <a:solidFill>
                  <a:srgbClr val="C00000"/>
                </a:solidFill>
              </a:rPr>
              <a:t>????????</a:t>
            </a:r>
            <a:r>
              <a:rPr lang="en-US" dirty="0" smtClean="0"/>
              <a:t>.</a:t>
            </a:r>
          </a:p>
          <a:p>
            <a:pPr marL="457200" lvl="1" indent="0" algn="ctr">
              <a:buNone/>
            </a:pPr>
            <a:endParaRPr lang="en-US" dirty="0" smtClean="0"/>
          </a:p>
        </p:txBody>
      </p:sp>
    </p:spTree>
    <p:extLst>
      <p:ext uri="{BB962C8B-B14F-4D97-AF65-F5344CB8AC3E}">
        <p14:creationId xmlns:p14="http://schemas.microsoft.com/office/powerpoint/2010/main" val="27402509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457200" lvl="1" indent="0" algn="ctr">
              <a:buNone/>
            </a:pPr>
            <a:r>
              <a:rPr lang="en-US" dirty="0" smtClean="0"/>
              <a:t>So far in the Epistle of James: </a:t>
            </a:r>
          </a:p>
          <a:p>
            <a:pPr marL="457200" lvl="1" indent="0" algn="ctr">
              <a:buNone/>
            </a:pPr>
            <a:endParaRPr lang="en-US" dirty="0" smtClean="0"/>
          </a:p>
          <a:p>
            <a:pPr lvl="1" algn="ctr"/>
            <a:r>
              <a:rPr lang="en-US" dirty="0" smtClean="0"/>
              <a:t>James taught us how to deal with our </a:t>
            </a:r>
            <a:r>
              <a:rPr lang="en-US" dirty="0" smtClean="0">
                <a:solidFill>
                  <a:srgbClr val="C00000"/>
                </a:solidFill>
              </a:rPr>
              <a:t>problems</a:t>
            </a:r>
            <a:r>
              <a:rPr lang="en-US" dirty="0" smtClean="0"/>
              <a:t> by teaching us how to ask for </a:t>
            </a:r>
            <a:r>
              <a:rPr lang="en-US" dirty="0" smtClean="0">
                <a:solidFill>
                  <a:srgbClr val="C00000"/>
                </a:solidFill>
              </a:rPr>
              <a:t>wisdom</a:t>
            </a:r>
            <a:r>
              <a:rPr lang="en-US" dirty="0" smtClean="0"/>
              <a:t> without </a:t>
            </a:r>
            <a:r>
              <a:rPr lang="en-US" dirty="0" smtClean="0">
                <a:solidFill>
                  <a:srgbClr val="C00000"/>
                </a:solidFill>
              </a:rPr>
              <a:t>doubting</a:t>
            </a:r>
            <a:r>
              <a:rPr lang="en-US" dirty="0" smtClean="0"/>
              <a:t>.</a:t>
            </a:r>
          </a:p>
          <a:p>
            <a:pPr marL="457200" lvl="1" indent="0" algn="ctr">
              <a:buNone/>
            </a:pPr>
            <a:endParaRPr lang="en-US" dirty="0" smtClean="0"/>
          </a:p>
        </p:txBody>
      </p:sp>
    </p:spTree>
    <p:extLst>
      <p:ext uri="{BB962C8B-B14F-4D97-AF65-F5344CB8AC3E}">
        <p14:creationId xmlns:p14="http://schemas.microsoft.com/office/powerpoint/2010/main" val="18647218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457200" lvl="1" indent="0" algn="ctr">
              <a:buNone/>
            </a:pPr>
            <a:r>
              <a:rPr lang="en-US" dirty="0" smtClean="0"/>
              <a:t>So far in the Epistle of James: </a:t>
            </a:r>
          </a:p>
          <a:p>
            <a:pPr marL="457200" lvl="1" indent="0" algn="ctr">
              <a:buNone/>
            </a:pPr>
            <a:endParaRPr lang="en-US" dirty="0" smtClean="0"/>
          </a:p>
          <a:p>
            <a:pPr lvl="1" algn="ctr"/>
            <a:r>
              <a:rPr lang="en-US" dirty="0" smtClean="0"/>
              <a:t>James taught us how to deal with our problems by teaching us how to ask for wisdom without doubting.</a:t>
            </a:r>
          </a:p>
          <a:p>
            <a:pPr marL="457200" lvl="1" indent="0" algn="ctr">
              <a:buNone/>
            </a:pPr>
            <a:endParaRPr lang="en-US" dirty="0" smtClean="0"/>
          </a:p>
          <a:p>
            <a:pPr lvl="1" algn="ctr"/>
            <a:r>
              <a:rPr lang="en-US" dirty="0" smtClean="0"/>
              <a:t>James tells us that our lives should be ones of </a:t>
            </a:r>
            <a:r>
              <a:rPr lang="en-US" dirty="0" smtClean="0">
                <a:solidFill>
                  <a:srgbClr val="C00000"/>
                </a:solidFill>
              </a:rPr>
              <a:t>????</a:t>
            </a:r>
            <a:r>
              <a:rPr lang="en-US" dirty="0" smtClean="0"/>
              <a:t> and </a:t>
            </a:r>
            <a:r>
              <a:rPr lang="en-US" dirty="0" smtClean="0">
                <a:solidFill>
                  <a:srgbClr val="C00000"/>
                </a:solidFill>
              </a:rPr>
              <a:t>?????????</a:t>
            </a:r>
            <a:r>
              <a:rPr lang="en-US" dirty="0" smtClean="0"/>
              <a:t> Worship</a:t>
            </a:r>
          </a:p>
          <a:p>
            <a:pPr marL="457200" lvl="1" indent="0" algn="ctr">
              <a:buNone/>
            </a:pPr>
            <a:endParaRPr lang="en-US" dirty="0" smtClean="0"/>
          </a:p>
        </p:txBody>
      </p:sp>
    </p:spTree>
    <p:extLst>
      <p:ext uri="{BB962C8B-B14F-4D97-AF65-F5344CB8AC3E}">
        <p14:creationId xmlns:p14="http://schemas.microsoft.com/office/powerpoint/2010/main" val="9631874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457200" lvl="1" indent="0" algn="ctr">
              <a:buNone/>
            </a:pPr>
            <a:r>
              <a:rPr lang="en-US" dirty="0" smtClean="0"/>
              <a:t>So far in the Epistle of James: </a:t>
            </a:r>
          </a:p>
          <a:p>
            <a:pPr marL="457200" lvl="1" indent="0" algn="ctr">
              <a:buNone/>
            </a:pPr>
            <a:endParaRPr lang="en-US" dirty="0" smtClean="0"/>
          </a:p>
          <a:p>
            <a:pPr lvl="1" algn="ctr"/>
            <a:r>
              <a:rPr lang="en-US" dirty="0" smtClean="0"/>
              <a:t>James taught us how to deal with our problems by teaching us how to ask for wisdom without doubting.</a:t>
            </a:r>
          </a:p>
          <a:p>
            <a:pPr marL="457200" lvl="1" indent="0" algn="ctr">
              <a:buNone/>
            </a:pPr>
            <a:endParaRPr lang="en-US" dirty="0" smtClean="0"/>
          </a:p>
          <a:p>
            <a:pPr lvl="1" algn="ctr"/>
            <a:r>
              <a:rPr lang="en-US" dirty="0" smtClean="0"/>
              <a:t>James tells us that our lives should be ones of </a:t>
            </a:r>
            <a:r>
              <a:rPr lang="en-US" dirty="0" smtClean="0">
                <a:solidFill>
                  <a:srgbClr val="C00000"/>
                </a:solidFill>
              </a:rPr>
              <a:t>Pure</a:t>
            </a:r>
            <a:r>
              <a:rPr lang="en-US" dirty="0" smtClean="0"/>
              <a:t> and </a:t>
            </a:r>
            <a:r>
              <a:rPr lang="en-US" dirty="0" smtClean="0">
                <a:solidFill>
                  <a:srgbClr val="C00000"/>
                </a:solidFill>
              </a:rPr>
              <a:t>Undefiled</a:t>
            </a:r>
            <a:r>
              <a:rPr lang="en-US" dirty="0" smtClean="0"/>
              <a:t> Worship</a:t>
            </a:r>
          </a:p>
          <a:p>
            <a:pPr marL="457200" lvl="1" indent="0" algn="ctr">
              <a:buNone/>
            </a:pPr>
            <a:endParaRPr lang="en-US" dirty="0" smtClean="0"/>
          </a:p>
        </p:txBody>
      </p:sp>
    </p:spTree>
    <p:extLst>
      <p:ext uri="{BB962C8B-B14F-4D97-AF65-F5344CB8AC3E}">
        <p14:creationId xmlns:p14="http://schemas.microsoft.com/office/powerpoint/2010/main" val="4844910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457200" lvl="1" indent="0" algn="ctr">
              <a:buNone/>
            </a:pPr>
            <a:r>
              <a:rPr lang="en-US" dirty="0" smtClean="0"/>
              <a:t>So far in the Epistle of James: </a:t>
            </a:r>
          </a:p>
          <a:p>
            <a:pPr marL="457200" lvl="1" indent="0" algn="ctr">
              <a:buNone/>
            </a:pPr>
            <a:endParaRPr lang="en-US" dirty="0" smtClean="0"/>
          </a:p>
          <a:p>
            <a:pPr lvl="1" algn="ctr"/>
            <a:r>
              <a:rPr lang="en-US" dirty="0" smtClean="0"/>
              <a:t>James taught us how to deal with our problems by teaching us how to ask for wisdom without doubting.</a:t>
            </a:r>
          </a:p>
          <a:p>
            <a:pPr marL="457200" lvl="1" indent="0" algn="ctr">
              <a:buNone/>
            </a:pPr>
            <a:endParaRPr lang="en-US" dirty="0" smtClean="0"/>
          </a:p>
          <a:p>
            <a:pPr lvl="1" algn="ctr"/>
            <a:r>
              <a:rPr lang="en-US" dirty="0" smtClean="0"/>
              <a:t>James tells us that our lives should be ones of Pure and Undefiled Worship</a:t>
            </a:r>
          </a:p>
          <a:p>
            <a:pPr marL="457200" lvl="1" indent="0" algn="ctr">
              <a:buNone/>
            </a:pPr>
            <a:endParaRPr lang="en-US" dirty="0" smtClean="0"/>
          </a:p>
          <a:p>
            <a:pPr lvl="1" algn="ctr"/>
            <a:r>
              <a:rPr lang="en-US" dirty="0" smtClean="0"/>
              <a:t>Everything </a:t>
            </a:r>
            <a:r>
              <a:rPr lang="en-US" dirty="0" smtClean="0"/>
              <a:t>from here on out in the book of </a:t>
            </a:r>
            <a:r>
              <a:rPr lang="en-US" dirty="0" smtClean="0"/>
              <a:t>James is </a:t>
            </a:r>
            <a:r>
              <a:rPr lang="en-US" dirty="0" smtClean="0"/>
              <a:t>an </a:t>
            </a:r>
            <a:r>
              <a:rPr lang="en-US" dirty="0" smtClean="0">
                <a:solidFill>
                  <a:srgbClr val="C00000"/>
                </a:solidFill>
              </a:rPr>
              <a:t>???????</a:t>
            </a:r>
            <a:r>
              <a:rPr lang="en-US" dirty="0" smtClean="0"/>
              <a:t> of Pure </a:t>
            </a:r>
            <a:r>
              <a:rPr lang="en-US" dirty="0" smtClean="0"/>
              <a:t>and Undefiled Worship</a:t>
            </a:r>
            <a:endParaRPr lang="en-US" dirty="0"/>
          </a:p>
        </p:txBody>
      </p:sp>
    </p:spTree>
    <p:extLst>
      <p:ext uri="{BB962C8B-B14F-4D97-AF65-F5344CB8AC3E}">
        <p14:creationId xmlns:p14="http://schemas.microsoft.com/office/powerpoint/2010/main" val="5215721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457200" lvl="1" indent="0" algn="ctr">
              <a:buNone/>
            </a:pPr>
            <a:r>
              <a:rPr lang="en-US" dirty="0" smtClean="0"/>
              <a:t>So far in the Epistle of James: </a:t>
            </a:r>
          </a:p>
          <a:p>
            <a:pPr marL="457200" lvl="1" indent="0" algn="ctr">
              <a:buNone/>
            </a:pPr>
            <a:endParaRPr lang="en-US" dirty="0" smtClean="0"/>
          </a:p>
          <a:p>
            <a:pPr lvl="1" algn="ctr"/>
            <a:r>
              <a:rPr lang="en-US" dirty="0" smtClean="0"/>
              <a:t>James taught us how to deal with our problems by teaching us how to ask for wisdom without doubting.</a:t>
            </a:r>
          </a:p>
          <a:p>
            <a:pPr marL="457200" lvl="1" indent="0" algn="ctr">
              <a:buNone/>
            </a:pPr>
            <a:endParaRPr lang="en-US" dirty="0" smtClean="0"/>
          </a:p>
          <a:p>
            <a:pPr lvl="1" algn="ctr"/>
            <a:r>
              <a:rPr lang="en-US" dirty="0" smtClean="0"/>
              <a:t>James tells us that our lives should be ones of Pure and Undefiled Worship</a:t>
            </a:r>
          </a:p>
          <a:p>
            <a:pPr marL="457200" lvl="1" indent="0" algn="ctr">
              <a:buNone/>
            </a:pPr>
            <a:endParaRPr lang="en-US" dirty="0" smtClean="0"/>
          </a:p>
          <a:p>
            <a:pPr lvl="1" algn="ctr"/>
            <a:r>
              <a:rPr lang="en-US" dirty="0" smtClean="0"/>
              <a:t>Everything </a:t>
            </a:r>
            <a:r>
              <a:rPr lang="en-US" dirty="0" smtClean="0"/>
              <a:t>from here on out in the book of </a:t>
            </a:r>
            <a:r>
              <a:rPr lang="en-US" dirty="0" smtClean="0"/>
              <a:t>James is </a:t>
            </a:r>
            <a:r>
              <a:rPr lang="en-US" dirty="0" smtClean="0"/>
              <a:t>an </a:t>
            </a:r>
            <a:r>
              <a:rPr lang="en-US" dirty="0" smtClean="0">
                <a:solidFill>
                  <a:srgbClr val="C00000"/>
                </a:solidFill>
              </a:rPr>
              <a:t>example</a:t>
            </a:r>
            <a:r>
              <a:rPr lang="en-US" dirty="0" smtClean="0"/>
              <a:t> of Pure </a:t>
            </a:r>
            <a:r>
              <a:rPr lang="en-US" dirty="0" smtClean="0"/>
              <a:t>and Undefiled Worship</a:t>
            </a:r>
            <a:endParaRPr lang="en-US" dirty="0"/>
          </a:p>
        </p:txBody>
      </p:sp>
    </p:spTree>
    <p:extLst>
      <p:ext uri="{BB962C8B-B14F-4D97-AF65-F5344CB8AC3E}">
        <p14:creationId xmlns:p14="http://schemas.microsoft.com/office/powerpoint/2010/main" val="21886913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10 Examples</a:t>
            </a:r>
            <a:endParaRPr lang="en-US" dirty="0"/>
          </a:p>
        </p:txBody>
      </p:sp>
      <p:sp>
        <p:nvSpPr>
          <p:cNvPr id="3" name="Content Placeholder 2"/>
          <p:cNvSpPr>
            <a:spLocks noGrp="1"/>
          </p:cNvSpPr>
          <p:nvPr>
            <p:ph idx="1"/>
          </p:nvPr>
        </p:nvSpPr>
        <p:spPr>
          <a:xfrm>
            <a:off x="838200" y="1825625"/>
            <a:ext cx="5069114" cy="4351338"/>
          </a:xfrm>
        </p:spPr>
        <p:txBody>
          <a:bodyPr/>
          <a:lstStyle/>
          <a:p>
            <a:r>
              <a:rPr lang="en-US" dirty="0" smtClean="0"/>
              <a:t>Impartiality</a:t>
            </a:r>
          </a:p>
          <a:p>
            <a:r>
              <a:rPr lang="en-US" dirty="0" smtClean="0"/>
              <a:t>Produces Good works</a:t>
            </a:r>
          </a:p>
          <a:p>
            <a:r>
              <a:rPr lang="en-US" dirty="0" smtClean="0">
                <a:solidFill>
                  <a:srgbClr val="C00000"/>
                </a:solidFill>
              </a:rPr>
              <a:t>Speaks Words that Bless</a:t>
            </a:r>
          </a:p>
          <a:p>
            <a:r>
              <a:rPr lang="en-US" dirty="0" smtClean="0">
                <a:solidFill>
                  <a:srgbClr val="C00000"/>
                </a:solidFill>
              </a:rPr>
              <a:t>Sows Seeds of Peace</a:t>
            </a:r>
          </a:p>
          <a:p>
            <a:r>
              <a:rPr lang="en-US" dirty="0" smtClean="0">
                <a:solidFill>
                  <a:schemeClr val="bg1">
                    <a:lumMod val="50000"/>
                  </a:schemeClr>
                </a:solidFill>
              </a:rPr>
              <a:t>Does Not Judge Others</a:t>
            </a:r>
          </a:p>
        </p:txBody>
      </p:sp>
      <p:sp>
        <p:nvSpPr>
          <p:cNvPr id="4" name="Content Placeholder 2"/>
          <p:cNvSpPr txBox="1">
            <a:spLocks/>
          </p:cNvSpPr>
          <p:nvPr/>
        </p:nvSpPr>
        <p:spPr>
          <a:xfrm>
            <a:off x="6096000" y="1825625"/>
            <a:ext cx="5069114" cy="4351338"/>
          </a:xfrm>
          <a:prstGeom prst="rect">
            <a:avLst/>
          </a:prstGeom>
          <a:solidFill>
            <a:srgbClr val="CFD7D7"/>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lumMod val="50000"/>
                  </a:schemeClr>
                </a:solidFill>
              </a:rPr>
              <a:t>Knows God is in Control</a:t>
            </a:r>
          </a:p>
          <a:p>
            <a:r>
              <a:rPr lang="en-US" dirty="0" smtClean="0">
                <a:solidFill>
                  <a:schemeClr val="bg1">
                    <a:lumMod val="50000"/>
                  </a:schemeClr>
                </a:solidFill>
              </a:rPr>
              <a:t>Gives Resources to Others</a:t>
            </a:r>
          </a:p>
          <a:p>
            <a:r>
              <a:rPr lang="en-US" dirty="0" smtClean="0">
                <a:solidFill>
                  <a:schemeClr val="bg1">
                    <a:lumMod val="50000"/>
                  </a:schemeClr>
                </a:solidFill>
              </a:rPr>
              <a:t>Endures until Christ Returns</a:t>
            </a:r>
          </a:p>
          <a:p>
            <a:r>
              <a:rPr lang="en-US" dirty="0" smtClean="0">
                <a:solidFill>
                  <a:schemeClr val="bg1">
                    <a:lumMod val="50000"/>
                  </a:schemeClr>
                </a:solidFill>
              </a:rPr>
              <a:t>Speaks Truth</a:t>
            </a:r>
          </a:p>
          <a:p>
            <a:r>
              <a:rPr lang="en-US" dirty="0" smtClean="0">
                <a:solidFill>
                  <a:schemeClr val="bg1">
                    <a:lumMod val="50000"/>
                  </a:schemeClr>
                </a:solidFill>
              </a:rPr>
              <a:t>Prays</a:t>
            </a:r>
          </a:p>
          <a:p>
            <a:endParaRPr lang="en-US" dirty="0"/>
          </a:p>
        </p:txBody>
      </p:sp>
    </p:spTree>
    <p:extLst>
      <p:ext uri="{BB962C8B-B14F-4D97-AF65-F5344CB8AC3E}">
        <p14:creationId xmlns:p14="http://schemas.microsoft.com/office/powerpoint/2010/main" val="1352876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78286"/>
          </a:xfrm>
        </p:spPr>
        <p:txBody>
          <a:bodyPr>
            <a:normAutofit/>
          </a:bodyPr>
          <a:lstStyle/>
          <a:p>
            <a:pPr marL="0" indent="0" algn="ctr">
              <a:buNone/>
            </a:pPr>
            <a:endParaRPr lang="en-US" dirty="0" smtClean="0"/>
          </a:p>
          <a:p>
            <a:pPr marL="0" indent="0" algn="ctr">
              <a:buNone/>
            </a:pPr>
            <a:r>
              <a:rPr lang="en-US" dirty="0" smtClean="0"/>
              <a:t>We practice favoritism when we put the interests of </a:t>
            </a:r>
            <a:endParaRPr lang="en-US" dirty="0" smtClean="0"/>
          </a:p>
          <a:p>
            <a:pPr marL="0" indent="0" algn="ctr">
              <a:buNone/>
            </a:pPr>
            <a:endParaRPr lang="en-US" dirty="0" smtClean="0"/>
          </a:p>
          <a:p>
            <a:pPr algn="ctr"/>
            <a:r>
              <a:rPr lang="en-US" dirty="0" smtClean="0"/>
              <a:t>The powerful over the powerless?</a:t>
            </a:r>
          </a:p>
          <a:p>
            <a:pPr algn="ctr"/>
            <a:r>
              <a:rPr lang="en-US" dirty="0" smtClean="0"/>
              <a:t>The VIPs over the marginalized?</a:t>
            </a:r>
          </a:p>
          <a:p>
            <a:pPr algn="ctr"/>
            <a:r>
              <a:rPr lang="en-US" dirty="0" smtClean="0"/>
              <a:t>Our families </a:t>
            </a:r>
            <a:r>
              <a:rPr lang="en-US" dirty="0" smtClean="0"/>
              <a:t>over strangers?</a:t>
            </a:r>
          </a:p>
          <a:p>
            <a:pPr algn="ctr"/>
            <a:r>
              <a:rPr lang="en-US" dirty="0" smtClean="0"/>
              <a:t>Our </a:t>
            </a:r>
            <a:r>
              <a:rPr lang="en-US" dirty="0" smtClean="0"/>
              <a:t>neighbors over </a:t>
            </a:r>
            <a:r>
              <a:rPr lang="en-US" dirty="0" smtClean="0"/>
              <a:t>our </a:t>
            </a:r>
            <a:r>
              <a:rPr lang="en-US" dirty="0" smtClean="0"/>
              <a:t>enemies</a:t>
            </a:r>
            <a:r>
              <a:rPr lang="en-US" dirty="0" smtClean="0"/>
              <a:t>?</a:t>
            </a:r>
          </a:p>
          <a:p>
            <a:pPr marL="0" indent="0" algn="ctr">
              <a:buNone/>
            </a:pPr>
            <a:endParaRPr lang="en-US" dirty="0"/>
          </a:p>
          <a:p>
            <a:pPr marL="0" indent="0" algn="ctr">
              <a:buNone/>
            </a:pPr>
            <a:endParaRPr lang="en-US" dirty="0" smtClean="0"/>
          </a:p>
          <a:p>
            <a:pPr algn="ctr"/>
            <a:endParaRPr lang="en-US" dirty="0"/>
          </a:p>
        </p:txBody>
      </p:sp>
      <p:sp>
        <p:nvSpPr>
          <p:cNvPr id="2" name="Rectangle 1"/>
          <p:cNvSpPr/>
          <p:nvPr/>
        </p:nvSpPr>
        <p:spPr>
          <a:xfrm rot="19132104">
            <a:off x="-353885" y="819220"/>
            <a:ext cx="3552576" cy="923330"/>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Impartiality</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27526660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78286"/>
          </a:xfrm>
        </p:spPr>
        <p:txBody>
          <a:bodyPr>
            <a:normAutofit/>
          </a:bodyPr>
          <a:lstStyle/>
          <a:p>
            <a:pPr marL="0" indent="0" algn="ctr">
              <a:buNone/>
            </a:pPr>
            <a:endParaRPr lang="en-US" dirty="0" smtClean="0"/>
          </a:p>
          <a:p>
            <a:pPr marL="0" indent="0" algn="ctr">
              <a:buNone/>
            </a:pPr>
            <a:r>
              <a:rPr lang="en-US" dirty="0" smtClean="0"/>
              <a:t>We practice favoritism when we put the interests of </a:t>
            </a:r>
            <a:endParaRPr lang="en-US" dirty="0" smtClean="0"/>
          </a:p>
          <a:p>
            <a:pPr marL="0" indent="0" algn="ctr">
              <a:buNone/>
            </a:pPr>
            <a:endParaRPr lang="en-US" dirty="0" smtClean="0"/>
          </a:p>
          <a:p>
            <a:pPr algn="ctr"/>
            <a:r>
              <a:rPr lang="en-US" dirty="0" smtClean="0"/>
              <a:t>The powerful over the powerless?</a:t>
            </a:r>
          </a:p>
          <a:p>
            <a:pPr algn="ctr"/>
            <a:r>
              <a:rPr lang="en-US" dirty="0" smtClean="0"/>
              <a:t>The VIPs over the marginalized?</a:t>
            </a:r>
          </a:p>
          <a:p>
            <a:pPr algn="ctr"/>
            <a:r>
              <a:rPr lang="en-US" dirty="0" smtClean="0"/>
              <a:t>Our families </a:t>
            </a:r>
            <a:r>
              <a:rPr lang="en-US" dirty="0" smtClean="0"/>
              <a:t>over strangers?</a:t>
            </a:r>
          </a:p>
          <a:p>
            <a:pPr algn="ctr"/>
            <a:r>
              <a:rPr lang="en-US" dirty="0" smtClean="0"/>
              <a:t>Our </a:t>
            </a:r>
            <a:r>
              <a:rPr lang="en-US" dirty="0" smtClean="0"/>
              <a:t>neighbors over </a:t>
            </a:r>
            <a:r>
              <a:rPr lang="en-US" dirty="0" smtClean="0"/>
              <a:t>our </a:t>
            </a:r>
            <a:r>
              <a:rPr lang="en-US" dirty="0" smtClean="0"/>
              <a:t>enemies</a:t>
            </a:r>
            <a:r>
              <a:rPr lang="en-US" dirty="0" smtClean="0"/>
              <a:t>?</a:t>
            </a:r>
          </a:p>
          <a:p>
            <a:pPr marL="0" indent="0" algn="ctr">
              <a:buNone/>
            </a:pPr>
            <a:endParaRPr lang="en-US" dirty="0"/>
          </a:p>
          <a:p>
            <a:pPr marL="0" indent="0" algn="ctr">
              <a:buNone/>
            </a:pPr>
            <a:r>
              <a:rPr lang="en-US" dirty="0">
                <a:solidFill>
                  <a:schemeClr val="accent5"/>
                </a:solidFill>
              </a:rPr>
              <a:t>James says?  </a:t>
            </a:r>
            <a:endParaRPr lang="en-US" dirty="0" smtClean="0"/>
          </a:p>
          <a:p>
            <a:pPr algn="ctr"/>
            <a:endParaRPr lang="en-US" dirty="0"/>
          </a:p>
        </p:txBody>
      </p:sp>
      <p:sp>
        <p:nvSpPr>
          <p:cNvPr id="4" name="Rectangle 3"/>
          <p:cNvSpPr/>
          <p:nvPr/>
        </p:nvSpPr>
        <p:spPr>
          <a:xfrm rot="19132104">
            <a:off x="-353885" y="819220"/>
            <a:ext cx="3552576" cy="923330"/>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Impartiality</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4293953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78286"/>
          </a:xfrm>
        </p:spPr>
        <p:txBody>
          <a:bodyPr>
            <a:normAutofit/>
          </a:bodyPr>
          <a:lstStyle/>
          <a:p>
            <a:pPr marL="0" indent="0" algn="ctr">
              <a:buNone/>
            </a:pPr>
            <a:endParaRPr lang="en-US" dirty="0" smtClean="0"/>
          </a:p>
          <a:p>
            <a:pPr marL="0" indent="0" algn="ctr">
              <a:buNone/>
            </a:pPr>
            <a:r>
              <a:rPr lang="en-US" dirty="0" smtClean="0"/>
              <a:t>We practice favoritism when we put the interests of </a:t>
            </a:r>
            <a:endParaRPr lang="en-US" dirty="0" smtClean="0"/>
          </a:p>
          <a:p>
            <a:pPr marL="0" indent="0" algn="ctr">
              <a:buNone/>
            </a:pPr>
            <a:endParaRPr lang="en-US" dirty="0" smtClean="0"/>
          </a:p>
          <a:p>
            <a:pPr algn="ctr"/>
            <a:r>
              <a:rPr lang="en-US" dirty="0" smtClean="0"/>
              <a:t>The powerful over the powerless?</a:t>
            </a:r>
          </a:p>
          <a:p>
            <a:pPr algn="ctr"/>
            <a:r>
              <a:rPr lang="en-US" dirty="0" smtClean="0"/>
              <a:t>The VIPs over the marginalized?</a:t>
            </a:r>
          </a:p>
          <a:p>
            <a:pPr algn="ctr"/>
            <a:r>
              <a:rPr lang="en-US" dirty="0" smtClean="0"/>
              <a:t>Our families </a:t>
            </a:r>
            <a:r>
              <a:rPr lang="en-US" dirty="0" smtClean="0"/>
              <a:t>over strangers?</a:t>
            </a:r>
          </a:p>
          <a:p>
            <a:pPr algn="ctr"/>
            <a:r>
              <a:rPr lang="en-US" dirty="0" smtClean="0"/>
              <a:t>Our </a:t>
            </a:r>
            <a:r>
              <a:rPr lang="en-US" dirty="0" smtClean="0"/>
              <a:t>neighbors over </a:t>
            </a:r>
            <a:r>
              <a:rPr lang="en-US" dirty="0" smtClean="0"/>
              <a:t>our </a:t>
            </a:r>
            <a:r>
              <a:rPr lang="en-US" dirty="0" smtClean="0"/>
              <a:t>enemies</a:t>
            </a:r>
            <a:r>
              <a:rPr lang="en-US" dirty="0" smtClean="0"/>
              <a:t>?</a:t>
            </a:r>
          </a:p>
          <a:p>
            <a:pPr marL="0" indent="0" algn="ctr">
              <a:buNone/>
            </a:pPr>
            <a:endParaRPr lang="en-US" dirty="0"/>
          </a:p>
          <a:p>
            <a:pPr marL="0" indent="0" algn="ctr">
              <a:buNone/>
            </a:pPr>
            <a:r>
              <a:rPr lang="en-US" dirty="0">
                <a:solidFill>
                  <a:schemeClr val="accent5"/>
                </a:solidFill>
              </a:rPr>
              <a:t>James says?  </a:t>
            </a:r>
            <a:r>
              <a:rPr lang="en-US" u="sng" dirty="0">
                <a:solidFill>
                  <a:schemeClr val="accent5"/>
                </a:solidFill>
              </a:rPr>
              <a:t>Don’t do it.  </a:t>
            </a:r>
          </a:p>
          <a:p>
            <a:pPr marL="0" indent="0" algn="ctr">
              <a:buNone/>
            </a:pPr>
            <a:endParaRPr lang="en-US" dirty="0" smtClean="0"/>
          </a:p>
          <a:p>
            <a:pPr algn="ctr"/>
            <a:endParaRPr lang="en-US" dirty="0"/>
          </a:p>
        </p:txBody>
      </p:sp>
      <p:sp>
        <p:nvSpPr>
          <p:cNvPr id="4" name="Rectangle 3"/>
          <p:cNvSpPr/>
          <p:nvPr/>
        </p:nvSpPr>
        <p:spPr>
          <a:xfrm rot="19132104">
            <a:off x="-353885" y="819220"/>
            <a:ext cx="3552576" cy="923330"/>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Impartiality</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27444134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78286"/>
          </a:xfrm>
        </p:spPr>
        <p:txBody>
          <a:bodyPr>
            <a:normAutofit/>
          </a:bodyPr>
          <a:lstStyle/>
          <a:p>
            <a:pPr marL="0" indent="0" algn="ctr">
              <a:buNone/>
            </a:pPr>
            <a:endParaRPr lang="en-US" dirty="0" smtClean="0"/>
          </a:p>
          <a:p>
            <a:pPr marL="0" indent="0" algn="ctr">
              <a:buNone/>
            </a:pPr>
            <a:r>
              <a:rPr lang="en-US" dirty="0" smtClean="0"/>
              <a:t>We practice favoritism when we put the interests of </a:t>
            </a:r>
            <a:endParaRPr lang="en-US" dirty="0" smtClean="0"/>
          </a:p>
          <a:p>
            <a:pPr marL="0" indent="0" algn="ctr">
              <a:buNone/>
            </a:pPr>
            <a:endParaRPr lang="en-US" dirty="0" smtClean="0"/>
          </a:p>
          <a:p>
            <a:pPr algn="ctr"/>
            <a:r>
              <a:rPr lang="en-US" dirty="0" smtClean="0"/>
              <a:t>The powerful over the powerless?</a:t>
            </a:r>
          </a:p>
          <a:p>
            <a:pPr algn="ctr"/>
            <a:r>
              <a:rPr lang="en-US" dirty="0" smtClean="0"/>
              <a:t>The VIPs over the marginalized?</a:t>
            </a:r>
          </a:p>
          <a:p>
            <a:pPr algn="ctr"/>
            <a:r>
              <a:rPr lang="en-US" dirty="0" smtClean="0"/>
              <a:t>Our families </a:t>
            </a:r>
            <a:r>
              <a:rPr lang="en-US" dirty="0" smtClean="0"/>
              <a:t>over strangers?</a:t>
            </a:r>
          </a:p>
          <a:p>
            <a:pPr algn="ctr"/>
            <a:r>
              <a:rPr lang="en-US" dirty="0" smtClean="0"/>
              <a:t>Our </a:t>
            </a:r>
            <a:r>
              <a:rPr lang="en-US" dirty="0" smtClean="0"/>
              <a:t>neighbors over </a:t>
            </a:r>
            <a:r>
              <a:rPr lang="en-US" dirty="0" smtClean="0"/>
              <a:t>our </a:t>
            </a:r>
            <a:r>
              <a:rPr lang="en-US" dirty="0" smtClean="0"/>
              <a:t>enemies</a:t>
            </a:r>
            <a:r>
              <a:rPr lang="en-US" dirty="0" smtClean="0"/>
              <a:t>?</a:t>
            </a:r>
          </a:p>
          <a:p>
            <a:pPr marL="0" indent="0" algn="ctr">
              <a:buNone/>
            </a:pPr>
            <a:endParaRPr lang="en-US" dirty="0"/>
          </a:p>
          <a:p>
            <a:pPr marL="0" indent="0" algn="ctr">
              <a:buNone/>
            </a:pPr>
            <a:r>
              <a:rPr lang="en-US" dirty="0">
                <a:solidFill>
                  <a:schemeClr val="accent5"/>
                </a:solidFill>
              </a:rPr>
              <a:t>James says?  Don’t do it.  </a:t>
            </a:r>
          </a:p>
          <a:p>
            <a:pPr marL="0" indent="0" algn="ctr">
              <a:buNone/>
            </a:pPr>
            <a:r>
              <a:rPr lang="en-US" dirty="0">
                <a:solidFill>
                  <a:schemeClr val="accent5"/>
                </a:solidFill>
              </a:rPr>
              <a:t>Paul says? </a:t>
            </a:r>
            <a:endParaRPr lang="en-US" dirty="0" smtClean="0"/>
          </a:p>
          <a:p>
            <a:pPr algn="ctr"/>
            <a:endParaRPr lang="en-US" dirty="0"/>
          </a:p>
        </p:txBody>
      </p:sp>
      <p:sp>
        <p:nvSpPr>
          <p:cNvPr id="4" name="Rectangle 3"/>
          <p:cNvSpPr/>
          <p:nvPr/>
        </p:nvSpPr>
        <p:spPr>
          <a:xfrm rot="19132104">
            <a:off x="-353885" y="819220"/>
            <a:ext cx="3552576" cy="923330"/>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Impartiality</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19360151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78286"/>
          </a:xfrm>
        </p:spPr>
        <p:txBody>
          <a:bodyPr>
            <a:normAutofit/>
          </a:bodyPr>
          <a:lstStyle/>
          <a:p>
            <a:pPr marL="0" indent="0" algn="ctr">
              <a:buNone/>
            </a:pPr>
            <a:endParaRPr lang="en-US" dirty="0" smtClean="0"/>
          </a:p>
          <a:p>
            <a:pPr marL="0" indent="0" algn="ctr">
              <a:buNone/>
            </a:pPr>
            <a:r>
              <a:rPr lang="en-US" dirty="0" smtClean="0"/>
              <a:t>We practice favoritism when we put the interests of </a:t>
            </a:r>
            <a:endParaRPr lang="en-US" dirty="0" smtClean="0"/>
          </a:p>
          <a:p>
            <a:pPr marL="0" indent="0" algn="ctr">
              <a:buNone/>
            </a:pPr>
            <a:endParaRPr lang="en-US" dirty="0" smtClean="0"/>
          </a:p>
          <a:p>
            <a:pPr algn="ctr"/>
            <a:r>
              <a:rPr lang="en-US" dirty="0" smtClean="0"/>
              <a:t>The powerful over the powerless?</a:t>
            </a:r>
          </a:p>
          <a:p>
            <a:pPr algn="ctr"/>
            <a:r>
              <a:rPr lang="en-US" dirty="0" smtClean="0"/>
              <a:t>The VIPs over the marginalized?</a:t>
            </a:r>
          </a:p>
          <a:p>
            <a:pPr algn="ctr"/>
            <a:r>
              <a:rPr lang="en-US" dirty="0" smtClean="0"/>
              <a:t>Our families </a:t>
            </a:r>
            <a:r>
              <a:rPr lang="en-US" dirty="0" smtClean="0"/>
              <a:t>over strangers?</a:t>
            </a:r>
          </a:p>
          <a:p>
            <a:pPr algn="ctr"/>
            <a:r>
              <a:rPr lang="en-US" dirty="0" smtClean="0"/>
              <a:t>Our </a:t>
            </a:r>
            <a:r>
              <a:rPr lang="en-US" dirty="0" smtClean="0"/>
              <a:t>neighbors over </a:t>
            </a:r>
            <a:r>
              <a:rPr lang="en-US" dirty="0" smtClean="0"/>
              <a:t>our </a:t>
            </a:r>
            <a:r>
              <a:rPr lang="en-US" dirty="0" smtClean="0"/>
              <a:t>enemies</a:t>
            </a:r>
            <a:r>
              <a:rPr lang="en-US" dirty="0" smtClean="0"/>
              <a:t>?</a:t>
            </a:r>
          </a:p>
          <a:p>
            <a:pPr marL="0" indent="0" algn="ctr">
              <a:buNone/>
            </a:pPr>
            <a:endParaRPr lang="en-US" dirty="0"/>
          </a:p>
          <a:p>
            <a:pPr marL="0" indent="0" algn="ctr">
              <a:buNone/>
            </a:pPr>
            <a:r>
              <a:rPr lang="en-US" dirty="0">
                <a:solidFill>
                  <a:schemeClr val="accent5"/>
                </a:solidFill>
              </a:rPr>
              <a:t>James says?  Don’t do it.  </a:t>
            </a:r>
          </a:p>
          <a:p>
            <a:pPr marL="0" indent="0" algn="ctr">
              <a:buNone/>
            </a:pPr>
            <a:r>
              <a:rPr lang="en-US" dirty="0">
                <a:solidFill>
                  <a:schemeClr val="accent5"/>
                </a:solidFill>
              </a:rPr>
              <a:t>Paul says? “</a:t>
            </a:r>
            <a:r>
              <a:rPr lang="en-US" u="sng" dirty="0">
                <a:solidFill>
                  <a:schemeClr val="accent5"/>
                </a:solidFill>
              </a:rPr>
              <a:t>We are all one in Christ Jesus.”</a:t>
            </a:r>
          </a:p>
          <a:p>
            <a:pPr marL="0" indent="0" algn="ctr">
              <a:buNone/>
            </a:pPr>
            <a:endParaRPr lang="en-US" dirty="0" smtClean="0"/>
          </a:p>
          <a:p>
            <a:pPr algn="ctr"/>
            <a:endParaRPr lang="en-US" dirty="0"/>
          </a:p>
        </p:txBody>
      </p:sp>
      <p:sp>
        <p:nvSpPr>
          <p:cNvPr id="4" name="Rectangle 3"/>
          <p:cNvSpPr/>
          <p:nvPr/>
        </p:nvSpPr>
        <p:spPr>
          <a:xfrm rot="19132104">
            <a:off x="-353885" y="819220"/>
            <a:ext cx="3552576" cy="923330"/>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Impartiality</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15635758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78286"/>
          </a:xfrm>
        </p:spPr>
        <p:txBody>
          <a:bodyPr>
            <a:normAutofit fontScale="92500" lnSpcReduction="20000"/>
          </a:bodyPr>
          <a:lstStyle/>
          <a:p>
            <a:pPr marL="0" indent="0" algn="ctr">
              <a:buNone/>
            </a:pPr>
            <a:endParaRPr lang="en-US" dirty="0" smtClean="0"/>
          </a:p>
          <a:p>
            <a:pPr marL="0" indent="0" algn="ctr">
              <a:buNone/>
            </a:pPr>
            <a:r>
              <a:rPr lang="en-US" dirty="0" smtClean="0"/>
              <a:t>Did anyone catch themselves </a:t>
            </a:r>
          </a:p>
          <a:p>
            <a:pPr marL="0" indent="0" algn="ctr">
              <a:buNone/>
            </a:pPr>
            <a:r>
              <a:rPr lang="en-US" dirty="0" smtClean="0"/>
              <a:t>practicing favoritism this week?</a:t>
            </a:r>
          </a:p>
          <a:p>
            <a:pPr marL="0" indent="0" algn="ctr">
              <a:buNone/>
            </a:pPr>
            <a:endParaRPr lang="en-US" dirty="0" smtClean="0"/>
          </a:p>
          <a:p>
            <a:pPr algn="ctr"/>
            <a:r>
              <a:rPr lang="en-US" dirty="0" smtClean="0"/>
              <a:t>Against Bald People</a:t>
            </a:r>
          </a:p>
          <a:p>
            <a:pPr algn="ctr"/>
            <a:r>
              <a:rPr lang="en-US" dirty="0" err="1" smtClean="0"/>
              <a:t>Gingerism</a:t>
            </a:r>
            <a:endParaRPr lang="en-US" dirty="0" smtClean="0"/>
          </a:p>
          <a:p>
            <a:pPr algn="ctr"/>
            <a:r>
              <a:rPr lang="en-US" dirty="0" smtClean="0"/>
              <a:t>Against Overweight People</a:t>
            </a:r>
          </a:p>
          <a:p>
            <a:pPr algn="ctr"/>
            <a:r>
              <a:rPr lang="en-US" dirty="0" smtClean="0"/>
              <a:t>Against those who Stutter</a:t>
            </a:r>
          </a:p>
          <a:p>
            <a:pPr algn="ctr"/>
            <a:r>
              <a:rPr lang="en-US" dirty="0" smtClean="0"/>
              <a:t>Against those who aren’t attractive</a:t>
            </a:r>
          </a:p>
          <a:p>
            <a:pPr algn="ctr"/>
            <a:r>
              <a:rPr lang="en-US" dirty="0" smtClean="0"/>
              <a:t>Against those with ethnic names</a:t>
            </a:r>
          </a:p>
          <a:p>
            <a:pPr algn="ctr"/>
            <a:r>
              <a:rPr lang="en-US" dirty="0" smtClean="0"/>
              <a:t>Linguicism</a:t>
            </a:r>
          </a:p>
          <a:p>
            <a:pPr algn="ctr"/>
            <a:r>
              <a:rPr lang="en-US" dirty="0" smtClean="0"/>
              <a:t>Colorism</a:t>
            </a:r>
          </a:p>
          <a:p>
            <a:pPr algn="ctr"/>
            <a:r>
              <a:rPr lang="en-US" dirty="0" smtClean="0"/>
              <a:t>Ageism</a:t>
            </a:r>
          </a:p>
          <a:p>
            <a:pPr algn="ctr"/>
            <a:r>
              <a:rPr lang="en-US" dirty="0" smtClean="0"/>
              <a:t>Heightism</a:t>
            </a:r>
            <a:endParaRPr lang="en-US" dirty="0" smtClean="0"/>
          </a:p>
          <a:p>
            <a:pPr algn="ctr"/>
            <a:endParaRPr lang="en-US" dirty="0" smtClean="0"/>
          </a:p>
          <a:p>
            <a:pPr algn="ctr"/>
            <a:endParaRPr lang="en-US" dirty="0"/>
          </a:p>
        </p:txBody>
      </p:sp>
      <p:sp>
        <p:nvSpPr>
          <p:cNvPr id="4" name="Rectangle 3"/>
          <p:cNvSpPr/>
          <p:nvPr/>
        </p:nvSpPr>
        <p:spPr>
          <a:xfrm rot="19132104">
            <a:off x="-353885" y="819220"/>
            <a:ext cx="3552576" cy="923330"/>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Impartiality</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2192834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63771"/>
          </a:xfrm>
          <a:ln>
            <a:noFill/>
          </a:ln>
        </p:spPr>
        <p:txBody>
          <a:bodyPr>
            <a:normAutofit/>
          </a:bodyPr>
          <a:lstStyle/>
          <a:p>
            <a:pPr marL="0" indent="0" algn="ctr">
              <a:buNone/>
            </a:pPr>
            <a:endParaRPr lang="en-US" dirty="0" smtClean="0"/>
          </a:p>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endParaRPr lang="en-US" dirty="0" smtClean="0"/>
          </a:p>
          <a:p>
            <a:pPr marL="0" indent="0" algn="ctr">
              <a:buNone/>
            </a:pPr>
            <a:r>
              <a:rPr lang="en-US" dirty="0" smtClean="0">
                <a:solidFill>
                  <a:schemeClr val="accent1">
                    <a:lumMod val="75000"/>
                  </a:schemeClr>
                </a:solidFill>
              </a:rPr>
              <a:t>Faith and Works always go Hand in Hand.</a:t>
            </a:r>
          </a:p>
          <a:p>
            <a:pPr marL="0" indent="0" algn="ctr">
              <a:buNone/>
            </a:pPr>
            <a:r>
              <a:rPr lang="en-US" dirty="0" smtClean="0">
                <a:solidFill>
                  <a:schemeClr val="accent1">
                    <a:lumMod val="75000"/>
                  </a:schemeClr>
                </a:solidFill>
              </a:rPr>
              <a:t>You can’t have one without the other.</a:t>
            </a:r>
          </a:p>
        </p:txBody>
      </p:sp>
      <p:sp>
        <p:nvSpPr>
          <p:cNvPr id="2" name="Rectangle 1"/>
          <p:cNvSpPr/>
          <p:nvPr/>
        </p:nvSpPr>
        <p:spPr>
          <a:xfrm rot="19323264">
            <a:off x="-234457" y="959092"/>
            <a:ext cx="3720121" cy="923330"/>
          </a:xfrm>
          <a:prstGeom prst="rect">
            <a:avLst/>
          </a:prstGeom>
          <a:noFill/>
          <a:ln>
            <a:noFill/>
          </a:ln>
        </p:spPr>
        <p:txBody>
          <a:bodyPr wrap="none" lIns="91440" tIns="45720" rIns="91440" bIns="45720">
            <a:spAutoFit/>
          </a:bodyPr>
          <a:lstStyle/>
          <a:p>
            <a:pPr algn="ctr"/>
            <a:r>
              <a:rPr lang="en-US" sz="5400" b="1" cap="none" spc="0" dirty="0" smtClean="0">
                <a:ln w="22225">
                  <a:solidFill>
                    <a:srgbClr val="7030A0"/>
                  </a:solidFill>
                  <a:prstDash val="solid"/>
                </a:ln>
                <a:solidFill>
                  <a:srgbClr val="7030A0"/>
                </a:solidFill>
                <a:effectLst/>
              </a:rPr>
              <a:t>Good Works</a:t>
            </a:r>
            <a:endParaRPr lang="en-US" sz="5400" b="1" cap="none" spc="0" dirty="0">
              <a:ln w="22225">
                <a:solidFill>
                  <a:srgbClr val="7030A0"/>
                </a:solidFill>
                <a:prstDash val="solid"/>
              </a:ln>
              <a:solidFill>
                <a:srgbClr val="7030A0"/>
              </a:solidFill>
              <a:effectLst/>
            </a:endParaRPr>
          </a:p>
        </p:txBody>
      </p:sp>
    </p:spTree>
    <p:extLst>
      <p:ext uri="{BB962C8B-B14F-4D97-AF65-F5344CB8AC3E}">
        <p14:creationId xmlns:p14="http://schemas.microsoft.com/office/powerpoint/2010/main" val="26341542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Week 8: Speak Words of Blessing</a:t>
            </a:r>
            <a:endParaRPr lang="en-US" dirty="0"/>
          </a:p>
        </p:txBody>
      </p:sp>
      <p:sp>
        <p:nvSpPr>
          <p:cNvPr id="3" name="Text Placeholder 2"/>
          <p:cNvSpPr>
            <a:spLocks noGrp="1"/>
          </p:cNvSpPr>
          <p:nvPr>
            <p:ph type="body" idx="1"/>
          </p:nvPr>
        </p:nvSpPr>
        <p:spPr/>
        <p:txBody>
          <a:bodyPr>
            <a:normAutofit/>
          </a:bodyPr>
          <a:lstStyle/>
          <a:p>
            <a:endParaRPr lang="en-US" sz="3200" dirty="0"/>
          </a:p>
        </p:txBody>
      </p:sp>
    </p:spTree>
    <p:extLst>
      <p:ext uri="{BB962C8B-B14F-4D97-AF65-F5344CB8AC3E}">
        <p14:creationId xmlns:p14="http://schemas.microsoft.com/office/powerpoint/2010/main" val="28978209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0" indent="0">
              <a:buNone/>
            </a:pPr>
            <a:endParaRPr lang="en-US" i="1" dirty="0"/>
          </a:p>
          <a:p>
            <a:pPr marL="0" indent="0" algn="ctr">
              <a:buNone/>
            </a:pPr>
            <a:r>
              <a:rPr lang="en-US" i="1" dirty="0" smtClean="0"/>
              <a:t>The life of a servant of Christ is a life of pure and undefiled worship</a:t>
            </a:r>
            <a:r>
              <a:rPr lang="en-US" i="1" dirty="0" smtClean="0"/>
              <a:t>.</a:t>
            </a:r>
          </a:p>
          <a:p>
            <a:pPr marL="0" indent="0" algn="ctr">
              <a:buNone/>
            </a:pPr>
            <a:endParaRPr lang="en-US" i="1" dirty="0"/>
          </a:p>
          <a:p>
            <a:pPr marL="0" indent="0" algn="ctr">
              <a:buNone/>
            </a:pPr>
            <a:r>
              <a:rPr lang="en-US" i="1" dirty="0" smtClean="0"/>
              <a:t>This week’s Two Examples of Pure and Undefiled Worship:</a:t>
            </a:r>
          </a:p>
          <a:p>
            <a:pPr marL="514350" indent="-514350" algn="ctr">
              <a:buFont typeface="+mj-lt"/>
              <a:buAutoNum type="arabicPeriod"/>
            </a:pPr>
            <a:r>
              <a:rPr lang="en-US" i="1" dirty="0" smtClean="0"/>
              <a:t>Speak </a:t>
            </a:r>
            <a:r>
              <a:rPr lang="en-US" i="1" dirty="0" smtClean="0">
                <a:solidFill>
                  <a:schemeClr val="accent2"/>
                </a:solidFill>
              </a:rPr>
              <a:t>Words</a:t>
            </a:r>
            <a:r>
              <a:rPr lang="en-US" i="1" dirty="0" smtClean="0"/>
              <a:t> that Bless</a:t>
            </a:r>
          </a:p>
          <a:p>
            <a:pPr marL="514350" indent="-514350" algn="ctr">
              <a:buFont typeface="+mj-lt"/>
              <a:buAutoNum type="arabicPeriod"/>
            </a:pPr>
            <a:r>
              <a:rPr lang="en-US" i="1" dirty="0" smtClean="0"/>
              <a:t>Sow </a:t>
            </a:r>
            <a:r>
              <a:rPr lang="en-US" i="1" dirty="0" smtClean="0">
                <a:solidFill>
                  <a:schemeClr val="accent2"/>
                </a:solidFill>
              </a:rPr>
              <a:t>Seeds</a:t>
            </a:r>
            <a:r>
              <a:rPr lang="en-US" i="1" dirty="0" smtClean="0"/>
              <a:t> of Peace</a:t>
            </a:r>
            <a:endParaRPr lang="en-US" dirty="0" smtClean="0"/>
          </a:p>
        </p:txBody>
      </p:sp>
    </p:spTree>
    <p:extLst>
      <p:ext uri="{BB962C8B-B14F-4D97-AF65-F5344CB8AC3E}">
        <p14:creationId xmlns:p14="http://schemas.microsoft.com/office/powerpoint/2010/main" val="21201213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6257" y="1027340"/>
            <a:ext cx="10515600" cy="4351338"/>
          </a:xfrm>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dirty="0" smtClean="0"/>
              <a:t>Warning:  The Tongue</a:t>
            </a:r>
            <a:endParaRPr lang="en-US" dirty="0"/>
          </a:p>
        </p:txBody>
      </p:sp>
    </p:spTree>
    <p:extLst>
      <p:ext uri="{BB962C8B-B14F-4D97-AF65-F5344CB8AC3E}">
        <p14:creationId xmlns:p14="http://schemas.microsoft.com/office/powerpoint/2010/main" val="29815278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95086"/>
            <a:ext cx="10515600" cy="5646057"/>
          </a:xfrm>
        </p:spPr>
        <p:txBody>
          <a:bodyPr>
            <a:normAutofit/>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endParaRPr lang="en-US" dirty="0"/>
          </a:p>
          <a:p>
            <a:pPr marL="0" indent="0" algn="ctr">
              <a:buNone/>
            </a:pPr>
            <a:r>
              <a:rPr lang="en-US" dirty="0" smtClean="0"/>
              <a:t>Not </a:t>
            </a:r>
            <a:r>
              <a:rPr lang="en-US" dirty="0"/>
              <a:t>many of you should become </a:t>
            </a:r>
            <a:r>
              <a:rPr lang="en-US" dirty="0">
                <a:solidFill>
                  <a:schemeClr val="accent2"/>
                </a:solidFill>
              </a:rPr>
              <a:t>teachers</a:t>
            </a:r>
            <a:r>
              <a:rPr lang="en-US" dirty="0"/>
              <a:t>, my brothers and sisters, for you know that we who teach will be judged with greater strictness</a:t>
            </a:r>
            <a:r>
              <a:rPr lang="en-US" dirty="0" smtClean="0"/>
              <a:t>. (</a:t>
            </a:r>
            <a:r>
              <a:rPr lang="en-US" dirty="0"/>
              <a:t>Jam </a:t>
            </a:r>
            <a:r>
              <a:rPr lang="en-US" dirty="0" smtClean="0"/>
              <a:t>3:1 </a:t>
            </a:r>
            <a:r>
              <a:rPr lang="en-US" dirty="0"/>
              <a:t>NRS</a:t>
            </a:r>
            <a:r>
              <a:rPr lang="en-US" dirty="0" smtClean="0"/>
              <a:t>)</a:t>
            </a:r>
          </a:p>
          <a:p>
            <a:pPr marL="0" indent="0" algn="ctr">
              <a:buNone/>
            </a:pPr>
            <a:endParaRPr lang="en-US" dirty="0"/>
          </a:p>
          <a:p>
            <a:pPr marL="0" indent="0" algn="ctr">
              <a:buNone/>
            </a:pPr>
            <a:r>
              <a:rPr lang="en-US" dirty="0" smtClean="0">
                <a:solidFill>
                  <a:schemeClr val="accent2"/>
                </a:solidFill>
              </a:rPr>
              <a:t>Teachers</a:t>
            </a:r>
            <a:r>
              <a:rPr lang="en-US" dirty="0" smtClean="0"/>
              <a:t> = Term of honor and respect.  Not just a formal teacher, but any leader who should be an example.</a:t>
            </a:r>
            <a:endParaRPr lang="en-US" dirty="0"/>
          </a:p>
        </p:txBody>
      </p:sp>
    </p:spTree>
    <p:extLst>
      <p:ext uri="{BB962C8B-B14F-4D97-AF65-F5344CB8AC3E}">
        <p14:creationId xmlns:p14="http://schemas.microsoft.com/office/powerpoint/2010/main" val="1201683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95086"/>
            <a:ext cx="10515600" cy="5646057"/>
          </a:xfrm>
        </p:spPr>
        <p:txBody>
          <a:bodyPr>
            <a:normAutofit/>
          </a:bodyPr>
          <a:lstStyle/>
          <a:p>
            <a:pPr marL="0" indent="0" algn="ctr">
              <a:buNone/>
            </a:pPr>
            <a:endParaRPr lang="en-US" dirty="0" smtClean="0"/>
          </a:p>
          <a:p>
            <a:pPr marL="0" indent="0" algn="ctr">
              <a:buNone/>
            </a:pPr>
            <a:endParaRPr lang="en-US" dirty="0"/>
          </a:p>
          <a:p>
            <a:pPr marL="0" indent="0" algn="ctr">
              <a:buNone/>
            </a:pPr>
            <a:endParaRPr lang="en-US" dirty="0" smtClean="0"/>
          </a:p>
        </p:txBody>
      </p:sp>
      <p:sp>
        <p:nvSpPr>
          <p:cNvPr id="8" name="AutoShape 10" descr="data:image/jpeg;base64,/9j/4AAQSkZJRgABAQAAAQABAAD/2wCEAAkGBxQTEhQUEhQWFRQXFBYXFhYUFxQWFRYUFBYXFxQYFRUYHCggGB0lHBQXITEhJSkrLi4uFx8zODMsNygtLisBCgoKDg0OGxAQGiwkHyQsLCwsLCwsLCwsLCwsLCwsLCwsLCwsLCwsLCwsLCwsLCwsLCwsLCwsLCwsLCwsLCwsLP/AABEIAMIBAwMBIgACEQEDEQH/xAAcAAABBQEBAQAAAAAAAAAAAAAGAAIDBAUHAQj/xAA/EAABAgQEAwUHAgUDAwUAAAABAAIDBBEhBRIxQVFhcQYTIoGRMkKhscHR8BThBxUjYnIzUvGTosIWNENTgv/EABkBAAMBAQEAAAAAAAAAAAAAAAABAgMEBf/EACIRAQEAAgICAgIDAAAAAAAAAAABAhESIQMxE0EEUSIyYf/aAAwDAQACEQMRAD8A68WKvHgK61qZM6K0h3FYgYKnghTEcQLWF7rCpoOG11odu2vEMll9j9Keq5tHxV4GpcKXBpY7qKuNCZm3CozXdwPs2NegvwVJsx+97Wtwvos5uIwjc1HS4r5q+yI14rDBvbWumtOClcV4j6OrWux58VizcajzfeoPHr6LbjyDyDTapDRUm19aUVGJh4yeL2ut/T7o2LiyYUXxCxF6mh140V+LN6CuwoDc1NTc+ZVOIwttT689QmtNdr+vzVJ0vPzUPisaeR+6jJdWouHb+ZsQL7JneEaVNh52vt1U0CI6ulB80bHGrcGE6ntUNOfyWxhssa1NTy5qthkrm1FTtVFMpLcfymim5NJgudncMqT4R1P0oEVwZEDYfv1WDJYmxhoGucf7bfFbcCeqPYcCb9CjYssQzOCsiVBFPv180LY12Sc1pLBWlSOIJ3FNei6BLRdatIHG3yUsZo5H4JltxmUnYjHZItHN0rQh3TT7p2KiJ4W1rD3yakcDRFXbfBQW52jK4X4goJjzTnMcBWrLjerRY/dOJvTTw6ZbDqGghpaAQeN78l1X+H0w4wixxrlPoHCot6+i4JKTDzQt/Cun/wAJpqIYrw42pV1dS7ZCa60kkkgiSSSQCSSSQCSSSQCSSSQCSSSQFMJkUVBCjbGTIswAFRBLtg+jO7N8xvfa11yfG5Roq6x2tbpWiNe22I565buabdN7IAmputXP1IFAdvJRaudKEpKk7dBz811jsr2dbDhgEa68kK9i8M76YYfdaC49dl1yFDDAANVN7XOg/N4K0VygXtelNkKY52bykubflqB0/wCF0SO/Uk0aNXH6LEnAX17ttt3O0PRFVHKJrCojjYE873HMleQ8JIIBA/NUdzUg334npQLNc2COJI8lHJrMYH/5aOICtQJJgHE1V18Znusr6lPhOiEeBhHM2+anatJZSSOwyDiTf0Wh38JtnHOfgsl+HPJrEitaOpJ+ikhzUrC4xHcTp6J7LTYgzxP+m0U/xr60WjKTUX3nN6Go+iGT2nPuM8gKr1uJTL9GUH/5b8FUqbiP4EzE2e0+YPzVr9VEtmDTxBFbciEESceMPaAPotiBMvHKmwOivbO4tDF4QfDIpSvpXpsuYQWFkZwNqA1rpRdRETMwV3Hx3XPe00v3cQuHP4oLXTLmsLHtQjQ1rSpp5U2RN2ZnCwDN4Xt0c02NNjwQfDmy0ncG9Nv2KsMmc5DWildbk09eiaHasB7YQntDYrgHbE6HhXgVv4fiLIpeGGuQ0PmKrgOKycSLCDoZIp4aaG1q1HNdF/hY8slyXEkki56cU010ZJRtiVTs6COXhKjdGCqR5pPQTR5iiUvMVWBPThK0cLdYJbDYCS8C9QCSSSQAvBmVRxzEA2GRW5HmoIUQrIxSNV4Js0a13OyUyPQTxmPRpcbk2ubDqhCG3vIhcb0qSbUsK0A8kT9oIoJPBouRSleCw5RoDHOdq8FrRy9710Qbp/8ADmWDJbvKeKI4kdBZoRM92t/8j9AhbsPN/wBBrOAoiGNEFP7G3dzI2Uba6eRXimZ9mDRv3WPORokb2fAzYn5qxEd3h7yIaMHst48CfssyajRIxOXwQx7x36cfkltUilHlYbSTFiE8hx6mqzY2JQG1DIWY8XVJ/ZSzT4EP2j3jv+0eW/xVWNj9Blhww3kAK26LOtZEX8yiusyGR0bb5Lzu5h/IczT5KA4nHdo11f8AE/Ze91NuHskf5ED6pKOiYb/9kcdACoSJZmxeeLjb0ULsPiV/qRGN8ySpYctLsHiJefQeiqEY7FjpDZT/ABFVNCbMvvldTiVPLx3O8MtB9B8yr7cHmXGsSIGcgan4FUV6NhS8al3CutKn5UWjKNeD4j8f2UD8IprGd1H2qrEHDXAWiVHSv1VM7W3h0UgUdWlbb33WP2ulMzTxV2Ue9mt77Vv66K1jEDOwubeo2TQ5QINyDXe1L21U0KLkuRwIIWpOS2V4zAUNQTwOlSsmaBh5mOpSlidRbiqjOzQhwTEs1WG+pANzoCRp+UR92Wa2Gzw+ybgcKrj+ERSIrXNOlDw05LqPZzEw5tgL3pz3VekjA4mAmHFxxWNFNSoi1RyHFtPxUHdVI09VZ4C9SuVPSRz6rfwl1gh4LbwhyMfYoiYnJkI2T1aSSSSQAG210MdpJwMaS7yHRFLVz7tpNhsYh4q3LYc6qMV0ITs4Y78oByA7/ZPxB/ia0A5WgfI0HqvYcyC8EAAC9uN1BiEXOW0026NCoht2MmaAjz80ZF4LaE23HHquZ9lpijhz1HyR+H+H0WN6radx5Nxc1S6zBoOPVY83FfEBDfC0afsN1enGV1325BRPhF1m6U/KlL2udMeFIQ2Crxndz+2i9/mGU0ZDA6N+iJZfCGNbniX4DavRQviMYLNA9OugVaPlsNR5mO4+Fp/OJVeLJxqVfEDeValaM/ilT+1lkz02SFF00m0P8qJNXP8AVXJKQhC7qkcOP1VOFNGnzThMWQK3G4tTww2hreQor0pijDTMUERps7LOjz0QGxPktMZWeVjsTJuWIBdlPoSpmRpYixHlY+m64zAxOPzI5qzL4pFbQ7/5H6K2TsZgtpuRx+4ViFLNc2g53HxHJcywjtU9huddbmh9UbYNjLXXaaH81G6RWVQxvCAWkU4kdRsua9oYrhRp29bWoSu4zzGxGZhTnTpdcp7YQRDzOLfP4Jzqle4oYPMNNHABrhSo5E0LhXe6I8FnssUBujgDruNxwqED4ZW1TahpTTWo8kRYLE/rQy0WOo4Eajlx81bN1MubQU4KNxVWQiZq38l7FiUUWGnqvcyo9+l+oS0a+CtXCoiG/wBSr2HTtCnJ2VHMB9lYWLJzdVpw41VekJ0k3MkkbnwjII/iPK5sjwNPy6ImTKzO1zs8E02pXyWcXXOZpha8NGwq70/dOlHtMM1rmB1/tOvx+arTEbxku4Ut8EyWaQ0nYCqsmzhEbK8H1+Xz+S6LIxszKjguXyrj4d6gVpy29V0Hs4czAK20Kyz9tsPTVjilDwFFbw6Xrc9aUTxLZiOA3VHHMW7lhy6mw4+SWMO1Lj+KNhA1IJ0toOPUrnuLdp85oyw+azcXxKLGcRXw1VaDJAXNyqtn2JL9L36ouuVM11RdQtI0U8ELO2NoY0UTgnPh7pAXRKpD3e6hiuAUszEyhZMaMStIzp0adAUQmnHQH4KtXcqQYg1u1Sq1+kcp9rDZsj2gQOKJsDilwJa64uFj4XiRP/wiI2tCKGqtw5yFDe2LLghptEguIIHEsPDklYJZfTonZHFw85H+0ahedscCERpB05IXlZgh/eQxRpOZrqgeR5roEeP3su2JYmlHU4pyoymnKprBS2AQ1tKVI4g+8OKv9j3te9rTWtRm0oKWBHA/dbL4Lg8g2ab8RpdPhYa2GSWClb2/NE7lqImO6I8VwhsKkWDEr/uY7Uji1ZM1MOJsLKhBxMumMpNRQt+6GMSxdzIjmV9kkehSwy57X5vFfHr/AEVunFH/ADAcUFfzbml/NVpxYbGhxAcU6FidDqgc4om/zQp8Rt1rDcdHFEMrjA4rgrcYcNCrEPtRFboVUKx9ADFRxSXAv/WMb/ckgtUUMjFSzbXPhkAVtoVchyPJWYQFm6ceKz46Vy25TP4Y+K92RoAbQuNdyabqGEALOvTlQc6olxSkN0VjbZnEiup80KxZhra50U1mHMNztFKDN5cl0Xs34QRxXKXUqC03seh2XV+yzjlaXC+UeqxznbfC9CKbjBrak0aPifsFzrH5oxXkkmlTToiLtNNEClSeAQ6+XowFwzOdo3jy6D7lTtcx+w/EcdrBQOnSNL/nFXsRiQodie9eDfL/AKI5A6uPNYkXEcxs2nQKpjaLnIvQ50HqpmTtCqD4Ryh1iOI+ya2LXmi4nMtjDCXd6CKX2VqPIFoqQszso4iIwUvUehXSImGB7bi1Nvmo12rk5LiRvRZcT4Iu7WYG6Ec4u1C8doWkqabJQQ4E70tyWaYd77G43V5jaaVUzHDjTyCqZaRfHtb7PRnwy4i1aUJ4g1r5ItjYXDiysSIf/cOcHB5oC55N8wFqU5ITk47QbAk9KrZhYg42s4C+UtBFds16FK5HMJIuDCDCZX/ULaEtaXigO4ANxqEb9kZpj4bobG0FNHVJHSqxJOI85XOgVBGU925tPIV8J/Lrcw3NBeK+KGT7wo5vnxRE5elbHIOQ1pp8lVwKY7zXY0FeCMMQwxkZtzQOGo5oH7WSn6FjWw60Ng7cmtTUoz6heOcstFj2DGFEbGZdhcM1PdcTfyK5/wBrIRbNxeZB9WhGGCdo3B4bEOaG6zgb2KofxPw4Q4sKI3R7KV45dPgfgl4tcrY3/J5cMZl9AkBOovWp9F0uEzKllT6JUTCMtTCFMmOSCKiScUkB9CwZamyxO0sm9uWJDGhqUWshqGfl8zaA0/OCViJXJsTiiJV5bcBBU5JHNpmB4bLpPafCXtcS2FUEV8J+YQPMsLXjNa3os61kZ8rLEOAIpey6z2dAyNrpTbZc5LfEOV/VdA7NxfDxFLrLNrh6Z+OEuiUoQK78kNYpOxHRskIEkMyNA1vr8EZYq4An+pqbAtq7oqeD4QYT3x4oaXEGmYjwg7cPIKJGm+grN4YGy5y172oJGW9B7Vz12Q0yUeHVLXeYIXQcbisrZmU/21b8eCFZqLwB8yVczL4pe0EKIRCyU5lVYcMNNdT8E9wJ6KzKSjnkBrSi1cxkEvYppdFaTsusRnBrGkGgQB2fkO6y/FGrjWFpWnwSxvdLKekeKSjY8E7rk+K4I5jiAN113DDUOabVFVk4tJVcTS4V6+0y6unInwXCxB9F4AOFUc4vKtAq0BYJh0Oim3TSdsyVguOjT8giXDcLaR476bnbpRVIVVoy7uJU72fEUSDZdoAyuqLWc/7rehxW0Bacwpdrr1HVCmHzIqKgfRFkhCa5pyn0WkY5zTRhEZTlrTat8p3HNY3aKEyJDa2M2rHGld2n3SFbgRstWusfy6WNMDoB5UPxTvcRj1k5HMyRgzJha0NjxBuD6Io/iHL58OgRKXhvAPRwI+dF5EhQXzYMYmoa1tR8K+q3e2Mhlw2O0uzNDQ5h6EELPwzVdP5OfLGRxRqcExqeupwPUkkkw8KY5PKY5IGJLxeoD6YY5PN1nQphWBGTZhPt3OPgxGOb7JbQjY0QdNyQmPG0U4hGf8QZQxIIc2+TXoVg9jgHMeDsuHPc8lj1PHMcvBMvudULzMLKTW35RE/ZZ9QsntRLtc8iE7xDbj0VrsUx4Lg8EU4iiu5bjDjZRVNSbfbcBbT6kqk+WiP8YBJqcrfdHM7LQijO8A+y25HGyvCIDvRo0/dL2YPxDCIxBLn6bVp6mh+KH4nZ92w86LpMcgA6nmfgsKKHE0HPoixWNCUPAmtPjPkEQ4RKsaLNAXjpSul+vL5LUw/DKjN7tOd/JEi7pagsBNluwAe7P1WfJsFQNK8lPjs8IbAG9FeM12zvfSCSjNhxKnU6XWhMwM4zi43psufzOJ1drqfiirszid8jrhwRjTzw128m4EO4ICwcVw9kMZiKA6UNkcxpeHD8Rp5oR7YYlDfC/pa1oQPiqsTje+gnMTAb7NwoRPlZ0V5CZCig6rPTaVvwp9F/ZvE6lorQkWO1vkueQZdx9nxct/3VuSnHwnA3F905Sym3VsUrVrvircbxQHN18Bp6LDwae7yCC41Gh5VuPmtuRbSrT5dCqlc9mgBOyQ7zMHVJpYbUWx2kxQjCntf7RaGAdSoIrWsiOO1TWuxBQV2vxwzDgxtobDbmeKXjx7aebL+MgdanhNDSnhpW7kJeVXuQr3IUwaUxykLCmGGUgiJST+7KSA7fCm1aZNIZhRircOMU9s9N2JEDmlp0Iog6DLmC2YA42W7Dilex4AcHf3Nv1Cw82O+3X+Nnx3jftyufjEurW9V0qDBysZu7I2p8lzvFJUsiea6BKT4iBjxoWgHkaLlx6dvnnU0lfF35K1IQy8Ak2Cz5kUqrUlHpDCudVh9JcQijZY8aYaK1/PumYxOUrdCs5Ok1FVVyVji25jHGtNbW2W52dxwRTR7tb05Ll83GW/gsAml6HqnLdjLTp8TEYXu0qhvtDN5hUX6bIbxXDIjXAw4jhW9vy6jhT5AyRTro6lPUKrtM1KpxIviqt7BZg1BGyHpqHdaMrNiFBcSbmwA3KMYvK9J+0GORoz+6Y/K1vtO3PIcuabhcoSHB13A6O1pxCwWx/FXibojw6LmAIuR6/mq0YW/pSxDCSCSAh+YlDW1iujiCXjSvD8/NFg43IloqW06BLQmVCcvOPhkE6cQjjDe7n4Dm6R2tq0j3qX9UGPNagqx2dmTAmWObpmBp8wpy67Xjd9CvsXOktiQ3a0JpwLf+EfYVNZmtduLFc5kqQ8RjNGneEjpEAf8A+SK8HmaOezmVONGc32o9osLc90QA++T5aj4IFnMPyOoV07GI+VwI3aD5io+yFMVIiHQVWnLTjzC36dOEstTuF6ICXyI2y/0y9/TLU7le9yl8hbZX6ZNMstYwU0w0fINsn9MktTukkfIexOwKzDS7pODVpMl6Tw1ahOVWGFYanexLq7U3yMOkR8VgJHs+azZKUcA8j2aV6ELfnLwyDosOJL0Z7ZHJcmeOq78M+UXIL87Ad9+oTwyjPNVcKiADKD0V558J5JF6BmPzJBNVRjQMkEPdq7TorPayHR4H+4j4qt2wiExBDGjQGjoAiLvphyzS9/nZH+CSmUXCFJFjYdzqjTCCXtqPJbdMba9nIFeVjTSum6GMWgE/nBGc2yG2uZ4baiGMTm4JJo6p0sqLHG0NxXuFq2/NFFmJ1JPBXZmPD2BVT9QDsiL4/wCvYDDVbUjMtZQk1IWZClnuvoFO+CGw6uNzl8rqtUt4wSM7VNYNBT+6n0WRj3bdj2looTyCysWcxgYbaEV60N1hSGGuiuqAafRPXTK3d6i1LzDneIilVdw1tYgPRMjw6W4WV3AYVYrRzWeTXGaoiffEHEcIdf8ApNWhIzJ71x5rNlHVmYz9hX4Cg+Snwt9yeazXW3jL6tYeGYfIrCfDW5i3+jDP95HwWNmSzvbzvLf5Ie7XvdqSq8qo5Mtmd2kWJ9Ux7ktjaNzU3IvXOUboiexs/Kko+8SRsbGxhJmRWnFQErodTxoUoUYKeCtIhM1RxpVjtWpzCvcyeilsVG4ewGoFCOCiiO1HNX8yoTZo481h5MZrpv4c7bqhntdL5m5hqFmY9CDojYmzmh3qAfqiKfbmYW62WVDhZ4OQ+0yrfLVv28ljOq6/oNxI1TXyVx3bAw2BgBBGtAqEWDlfTmiKTwWHFbR7a89wtpYysoXf2iMQ0uOqsvc1rQ9zrGnx4ALef/D2G81a8t5j8snnsCWNtFDh/cteP6Z7y9Mdgh5hb2hwqKa15aU81LEDBpsRoOC04uGObcuaABoAs+PLU3S3VzC08TdBZtRxJp8FTiywiAMJc+u1qCulOi9eG78lLCmKaJy0/ikWMI7MsN42x0qTRFYkGBmVjQ0UPXzQ7IzRqK3RKJoZfz84J29JuILxKToTwuVY7OQcri/YNJ9Foz7a5htSyZIwKQYhGpFB5/8ACxqzMONIL3bvNPqrMu/IAEwQKBjOFz1Ke9tSPy1UpDtaM/M1gsG+ev8A2/us0OVnFpd8MQw5pALczSdDU7KixyMo8/y95LAK9TGFSALC9MXijepqKN4SJXeoHhWXBRPaqVFbMkpciSANzGUXeqj3y8bFXVp02tFr1K16z2RFYhuVxNXGlPqoYZUlUrU2vaqliItVWyoozMwI4rHLJOPk45Sh2LEoVWeMjsw0IoeitTkOhvqqrX2oVNxelMtxmYrJiocNFs4K61lWDNWm4Kmk2FnRKHRAIoa2qyMUmidCVYZFNKG/NUpy40FFpMkyaYM3MOpqf+VmvedyVrTEDVVI0l+FPkrdU86kgm+i97iimgwlWxpZlnUWxBiV0VJkqLLQlIVNfzop2ku5NCN6g+X4Pkr0KXpDA3qpHX30+Wy8e+gHC9E9ItVxAzOcfIdLp2GyveRRwrRPhWaeJsOp/ZaWBQ6RGNHGpTkK0e4xgTJmXEI2c1oyO3aQLLjk9KOgxHQ3ijmmhH1HJd2l3WCGe33Zvv4ffQh/VYLge+3cdeC1zw25K5fCKnaqkNyswyuPOMqkC8cF6ksUoHtURarRCYWp7CtkSU9F4jYaC9CSS73SmhK3DSSSpVZYnhepLOs8nhTSkksMmOTMxYaeawImqSS0x/rHo/j/ANIsw9vJXaa9QkkityZ735wVeY9kfm6SSRxWcNOqqzo0XqSc9Kntn0+f0U8JJJOKWpc2K2JfUJJKmeSJh+v0ViP7A/OKSSuMr7Mgm46fVbPZn/XH5uUkk/uF9V0iCrTEklvk5I4h2naBORwAAO8NhYKrCSSXF5fbOp0kklzJeFMKSSAakkkg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16" descr="data:image/jpeg;base64,/9j/4AAQSkZJRgABAQAAAQABAAD/2wCEAAkGBhQSEBQUEhQUFRQWFRYUFBUVFxQUFBcXFxUVFBUUFBcXHCYfGBklGhcVHy8gJCcpLCwsFR4xNTAqNSYrLCkBCQoKDgwOFw8PFykcHBwpKSkpKSkpKSkpKSkpKSksKSkpKSkpKSkpKSkpLCwpKSwpKSkpLCwpLCwsKSksLCwsLP/AABEIAPsAyQMBIgACEQEDEQH/xAAcAAAABwEBAAAAAAAAAAAAAAAAAQIDBAUGBwj/xABBEAACAQIDBAcFBgMIAgMAAAABAhEAAwQSIQUxQVEGEyIyYXGBB5GhscEUI0JSYnLR8PEVM4KSorLC4UNTJDRj/8QAGgEAAgMBAQAAAAAAAAAAAAAAAAECAwQFBv/EACgRAAICAgICAgEDBQAAAAAAAAABAhEDEiExBEETIlEFMmEVcYGhwf/aAAwDAQACEQMRAD8A5ODR5qQtLmsZ0AHfQ0pJijzCkAelKG6kzSlikAqmninCRTLRRETCigBRR/O6nbdonQAknQBe01WCE5aSVFaLA9AsbdjJh31/E/ZH+qKsx7JMbHctg8usFR3ivZOn+DEEChArV4v2ZY5BrZDDf2GDTVFidjXbbZbiMjcmBFSU4v2RcWu0QQKOBS7mHK7wRSIpCBpRxQ0o8ooATpRGl5RRMKAEilrFJilrFACKSaWYpBoQmFNCaKhUhkgRFChSSNagSDMUMooj9aVFIADfS8tN04KQBldKbIpyt57NOggxTfaL4mwhhF3C4w4kfk+tO1FWw7K/oZ7N7uMi5cm1YnvRDv4IOC+Ndi2B0Pw+EQCxaUHi57Tt5nfVtYtgDkAAAIiKnWro0ga86yzyOfQm9ekRjhqbaxHKpt29p8NN1RL106VRQ4TbI92xVbjMClxclxVZf1CfcascRieFRXalZqhdcmC2/wBAlQm5h9Ods6r6VgNqbFhoIyGSfAmN1dzxaSCN8iuedIsGFkncTHkfGteCbboqz40laOZG0QSDoRvFDLUraf8AeEbmHxFQ61SVGWLsURFINKy6UmKiTAtKApKrSgtDJCaI0sikkU0RE0KPLR5akA8q0RXWiC0eWqiQkrrQy0qKGU1KxUFFLVaGWjAqIyVsnZbYm/bspvuMqz+UTLH3Sa9D7Lw62rK2rQ7CLlA+tcq9keCBxd260RatAAndmfT6V13C3lB3gjw51mzt2l6LYR+rdA+1cOW8QYqVhsTI8fCkYpVYyJ0iq7G4w2+5oT86qrV9klFSXRcX7qoJuMBx1NQLuPRwSjBvKqnC7LuXbksxPHKe7POrHGYN0iQscgKlJJq0QjBRlT7Em5NJzUyezvMDlShA4DTUGqDdQzi7kBo3gx6VhOlTlcxGoiSG3ela7E4sEn5VhelO1Ay5PPU8DyrVgVOzL5EuKOc7QxYZjvMRB+hoxu8fpUTHHtEeNP4R5U+6ujNfWznY3yO0MtHGlFVJpFAUYWiFL4VEBBFNka06KQ1SQmFlostHQqQh1RQC1ICUMnhVNk6GIoa0/koZBTsBmjX+R406F1p/D2Vgs50DKsDfJ7U0WBvvZ9sc3MIwGk3c7P4jQCtdY2Zcs6nMY9xFU+wbtjCYQXLqxbjNAlsxPIGi2f7SBiC6YfBXFUArnDAkb4lQKzSi5WzSm40qNfh8bnQkbo15iq23cZ7hO5V1l2yj4U30Qi9h7jqbjFgytnJUBhOgHKkYa2uLw0lWWCbbINBm3STyqpokpxtrotMF0zwSMVOKwwYaZBI1/caj7b6RKF61fvEDQ3VfeHKRplC7zNQtn+zTCZgz2czfqhl/1VZYrov1Nu51Vq0MwEBB1bk5gY5GtD1aVGZawk23yZtunts97D44c82HYg/Go1/p3ZIM28UnL7ho+dbXae0SiwinP+JTw03zWH2qbt7S5caCe6pge+q5PHf7f9mnG5tXZQ43pzh1LEdaSRuZSusVjNpdI+tP1PCtiuzLKNLW1aDqW1kVLwGz8JZvtfVUYQSqEd0kTpV+OcIq0mU5Mc5OrOanZd+6DcWzcZYksqNlgcSYpvBAwfOumNi8XilN+SiKTlHdWPKsj0hwOTEvu7QVzH6l1q5Z9rVUVS8b46d2VRpFPFKTkqNiEilCaUEpapQ5DQ0y0gin4pLLRFgMxQinCtFlqWwtSdpQ0qNnoZ6hqR2JNCKjZ6HWUaj2JQ31Lwd7KLgCdZKSUiZA4+lVWejF8jUEg8CDBo1DY7rsnYtt7GG6y2XCWVIUjs5iPGrdHVFYWktgwYVAsBtwzMNI89azHRtLz4SwEKpb6oFmMvcY6aeFX1rCRBd3eI7xAWf2iJrF0zXo2rLnCYMYfCogCggagbjxNVti69lvulR7bkllIhpNK2ntJGyJny6a8IphjaWGS6SR+qQfOpWRhi+v27ZKXF3SQLdll111VR7zJpGKxGKXUGwp3GcztH7jpS7e0I0MTAPh6VE2liswOu+ot0h/DyrXBXbRx5I7ZBI3EVm9oYrTTeffVg9hmJM6CqjagAIHLfVSNPRU4qZpnF4B1s5l/FCCN+Y60+RJ5eNWuzcM18C2hAyuGuMxjKijQj1q1diLnY2zrv2Ai5qeraZ1aRu08q5z0vdTijlEBUtr6i2CfnXTbm1QbbWcP2goPW3zoirvZhzMaT41xraWN6y9ccd1n0nfl7q/AVfijbbM+aVKmJkUVRxcNDrTV+pl2JFGsVF600OsNGobErMKJjUbrKI3DRqGw/NCaYzmh1hp6i2JGWhlp+hSsNRjJSslPQKWEFFhqRuro8lScgpMUrCjqfs52rOCRTvQlfQVe7ctXL2GudUYYCV4zWA6A3DkvKurKyOPI6GumYO4BaBmN5NYp/vZ0IP6quzlmL2diboW1dS8LjGAVBIZf1HhWw2F7KjYTtYi524LqO6I4TVtd6aYe1INzMRPd1nwFQ7ntQtxrbuKOei/OrU3X/CE97TXBp8XYQgCNwhT5Cs9j1dN3aX/AFTVe/T2w+ouZRpKtHwqThsb1xJU9kgGaoyJ91Rbi4VNhpbIEkROvrWd2xcAJ4kTPrWox18ZfIanxrC7exMkRvY/CoR5JyGVu1c9GdpYVQwvMqsCc2bcy8Kz2cAHXhWb2g8lvKtEIW6ZXKeqbRqOmfTm3cT7JgtLepu3Nxf9I8KxGWo+At7yalSK3aqCpHLcnPliclDKaXIpUiiwoZyUWSpE0KLDUj5aGWpNA0WFEbLQy1IoUWRofo6FCqy4ApwbqSKUtRGHQomNFQM0HQbaXVYxJPZuA228zqvxrdbY2feuWytg7yZB7InlNcl5RoRqDyrrHQnb4xCa6XFAV14SB3x51Rljzsi/FL0YK30V2i1w/dFFnXK6gnxBOtW1v2ZXmM3WWDrLuXI9BW72hs26XLWroSQCZXNUe10avswNzEMRyUZal87a4L/jiu3ZT7I9m+DtuGuM15gZy7rc/tG8VqL2DVCOrAAOhUaADyqZg9jLaHPmTvqLtG/kRmMDWFHhVOSUpVYR17RlsXjuxe17rQKyGMvdoGrHEY6VcDXNcJ91VOIFOMKG3Y092RVPie8atAjPook0W29m5FSB2uIFXQaTK5x+pnisCN1ImrO/gScMLuVpzMpJHZZQNCvkaqia11Zz5KmKz0rrKaoUUIf6yh1lMTRZqdC2JPWUOsqNnpavS1EP9ZQ6ymQ9HnpUBYxQinIoRVJeJApY3UAKUBpQAnLQK0rLQy0DG4qw2JtdsLfS6uoBGYcxxqHloRQF+zuOC27bZQQwhgGUzpHImnX28siTHjwrimD2o9sQpOX8v8KtsLt0uMpdh4NBHvrO8ddM0xmpdnQdo9LVzZVOmszvNZLbW23vGJIXlUTqJ1mfGiuKFExIqNUy30QktkfOaTfUmp7kEAiogVmbL7zwHrU9gQ/s7DQsjeanHZD37tu0om45GbL3UTeWY+Iq16PdG3vdrVbe7NxOu62D862VvArh16qyg6x+/G8Dmzc+fCr8eFy+zM+XOo3FGc27sm29traqFtW06izu1Zt5riFyyVZlP4SVnyMGu8dJsatrD3Lg0S0Dbtz/AOS+2nyrixwh46zqTv1rZqjnuTKyaKpuJwJGo9QNKhkcKg1RJOxNA0KFSQCTQWgaFMiOilUhKcqtki3o6FA7qzl4KVRLSxuoGFRUdCgAUVHQoAKnMKk3FHMkUgj5VN6NdvHWE4FjM6zKkwKmoNkJT1ZMsYgqQj79co4HyNTFuwPDcaHSjZIt3Wtwerf7yy/FSO8PKazDbYe32XGYzvB1PmKhLD+DRDMmuS8uv1ZMns7/AH1r+hvRM3FGIxCnIY6q3uNyD3nB3L86rPZ10TbGRicSPuEMqnF2G7N/Cux4XD5e247UZUXkvARV2LBXLKM3kNcIiphTbUQAbh0QDcgPhwpj7DqbamXb+9fgBvip1wkHKmt1u8eCg/Ws10524MFhSltgLl2UVuLH8TftGonnWqjHdnPfaF0gS9eFi033GHJXcSHuHv3D5bhWUFrkFPlpUwN+s+MrPvomYcSh9CKdUMY+y8w3j3TQTZCMGLKNGABOh1HhT6oP0fGnsINcsDvBtARuHjSGVOI6L78h1A15VX3tgXV4Aj5+Va1nkEj8bQPLjSyYzHlCJ7opajswF2yymGBXz3Uha393Bg9kqCAJeddeVVOM6PW2AKgqW7oXUeM1GhmaSl1Nu7DdZg5o38DTX2C5+VvhUHECyoGio6ymkNaOiFLVSTx91Gti2E0Kkrgm4mOfOpNvBqN44CTyHLzq2OJv+CLmiDbsk7veakrgwInXz0j+NS2IAg6E6nwXgKrcdjeXpV0YJFMsjYd/XQQBzNPbDudXi8OwYDLibQ0B3FomaqMPjSbsLwktpIAiK1HRjA9dtDC2z+LEKx8kBb6VcityOm9Odl2Ai2zpcdjkjeqEyW8OVUez+gWFtDMEmBLM5ls3u08qr9rbde/t29GtpCLIO9VFuAW8JJitZjNoolucy898Hl765vkyltXo7HixXxquwbP2jawBB1yETcXf45wOY5VuevV1V07WdQyneIInNXAOkm2cxZ3bQwFXeSBpw510v2XWsVYwqpi4COZwwJ7SqRORvpV/it1yZfOxxi7T59m0s4cLMbzqzGuH9Ottfacc5QgW7X3aHgQp7UebV1fpxtn7NgLrL/eMOrt/ufSfQSa4RkHdB7K6sfzGtjMEQ1fQS5E7uzyos5nvT/go8/4m8k8PSje4QCWZjAk+HupEgQeGb3KPnQRsp1kSpAJaZJOsRUNMU1zSykgTNy7OX/Cu9qVh9lgZbjs1y5OhOigDkooAsAIK+CE/X60LQ7g8S38+6iuHvnwy/GPpQcwT+lQPU/1oJCg8gfrb+fnQZtWYcOyPlSNzL4KT8zTYJCD9xn3GogC9GXT8Ikzxk60x/aCf+s0WOvdp/FTHuqrynmfeaQthVH/PrR05hElh6msS7NZJ6gKoBgsxy8fOB41OVAs8hlmOJ4Co5f7xOShmJ5sYy+6pAMen+7jW1KlRlbthg8SN2/xblRFhx4dpj+rgvpRtpA4L2/8AEdwNVeLxfZgREliZ3nlTIh4zGTIG7eZ4+Aqou3Gd8lvfvPJRzo794uwRBLHjyHOrrZez1tBR+JlYsfoKBdjNjAraUhdS1uWbmeVanoRcW3jeuY6WMLexG7eVQBfiY9az665Y4qV92taf2dWOt2hbtOAUuYd0uA8lZXA941qQM0XRTo22Gwf2i6B12Ke2XDCciOWuERzmKa6eD7q3qpE6mIYTWh6Y7XRL1u29xbaqesJM6t3VUAcAKq9q2/tNnskGBuI1aNQV51yfKyay6Ov4a1inIyvQHoY2MxnW3x9whzAH8UbtOVduv2A2VY01I5qQNIPCsN0dxBs5ZgEaHUxzJit4cT2QygnsyOWtasGRTg/yY/Ng4zv0zk/tT2u7PZw4U9lS7ajtM2g9wrG7O2acRcFq0UG85mOVJGpljpu0rpG2thC5cuKuW/cUtcSVUmXEPZJBllGh8KrejHRwrZxdi9hZJNsKWZQc5UlQoncNYbwqePI2ufRloxGU5piTmKqqgtu0JHOlHCONMrCdXaCBv3GfOurYLofbN9bwtqjWkDW3ss2ZrmgOfNoYndT2ytmBmu4nEjsrrlYEAlAZuFSNZ5bqlv7RK0coxeANtJaVdmCC3AgArIafGha2dcz20KxMgGRlldX18BArq+Gw2DlsU7WyjTlFy2oW12YYKOO+sjZu27aXVxIuZQHbD3bSBE6tiVzknWJZRNNZA/wY0CYBBBZ4I8v60GaQT+Zx8DVhtHZfVFD1lp5UmEuC44MScw51AvWiotgiJkxI07QGtWJpgFcbtP4KR9PpTJb7sn9Wv+U0YvS7D9XyM0yQWtnWBm+lSEN33GfQT2d/+Cq7O3hU2+YYj9P/AAqpz0iJOqRgvxH0qNUzBjQ+JUe6seNcmqfQ9daLlsflVyfPfUqyOfDtHzO6olw9pOb5ifQ1KtmQJ/EZP7VraZyq2rtTKSsHeC1VV3EZiAgljJAG7xqw2pgHv3GCQIIkniTvFSNjbLFogkguZ14AbtBSIuxeytnC0FO92DBm9+gqUhgJ4Er6/wAmgpgA/lYj0oXBAbwYGmMTa0ZfByPfpWv9lVqNqfssXG95A+lZGO94FWHma0nQpnOOxHUH71sDdNrgA2kRz13Un0FD3tZwT3bisgIaHLmdyaaec1e9FbjfZbKq0uq5ROh951rKbWXGtirSMrsGW3buPdVSVJGe4exvEaieVbHZbvEnQhyqhVgsq9lWg7iRrXKzptVwzs4VFxLnDXLYVy+YNEQRoCvEHlzpjaWMu3MG1mw46zMsAnIzJMgIeBmm72Hkrl7IDFroiWePwLJ0B40w904gXAti2uGQffXM83Iicinn66VXhuLoxZu6f5J+Ca2EtpcxCKHJz2wuVxcGrgXVMgzodNan2tsYUXVctrqq5R2BAgKzcW5SZrPWekeEts4u2mJUAWlB6yUIHH83Oazu3ulpu9Wtu0lm3bYMib5YbiwG+rvlUeLLcH6bnzviNL8nQcHt37VbudXdNjq3KlnHbk6gdrSPKaWHv271sXGW9auFmd8u4RAUDlXOrXSbrrhbGh7oy5EUd1GP4goOpP0rcYTpFlsoxC3bSKqhlDdaDES6cBVkZpxtMh5PgZfGdSVj3S/GYW3hTburkRjFsqgbVtx03a76wfSAP1Cpfe5Nu4qWXCZ1ZhFw5idMu4xrVr0gx2Hxdn7vGdWlsNce0+9obdb5SZ0rLXNvHE2WW22K6tVll0Atjdbe47TBMRA8qs5k0ZOkTsJfYdZeu4dby50m6pW3JOhtpwkk7uFVO18G2l42zbRnlbbnM+UtMZx2SfCqfEX2a3ctq5e0LmZUggFuLFTxprFbVvLaWxnbqu91Z1UHKdVnu+lXqDXImxzAiWDb9Gj40HYlPDN/xNLwqQEG6E3eYNIvEC3/AIj8hVhAh7QuZS37f+Jqg641b4vErmefyx8qrPtK0EWXE1MRYQDjBNRFWSB5TUwyZngco94rPhXNmrI+ArvfTwDD4VPwajMo4aL7gWYe6oM93xuR6R/3U3BrOfWMtm9dPhoVFaGZyPhj2C3Fj/uJ1ozvJ5HKvkN5oYXuW/2Zz5/hogvdngCxPiaYx+8mtwcwGHw/jTdwzMfiT4j+lOltVPAgr9PnTNsxlneCQfKgAWdSP1J8v6Ve9B8Vl2gn6rF237xVHZMR+ljPkdaueh1of2ok6Ktq67eAVZJqMuiUe0bfZuHDX7+k5bqd48VthYq9RQTv10ECJmeZFZzo0X6gXGAzXna8S3EMTkEeQFX9nGhge0Z8BHz41x2/tR15RbjwN7VNkYi0l0syMrIwMgKCIYlljWsJtTEOS9tbYsWQ2S1bQkBkXQXLh/Gx0MnWp/Su7duYy1hrSuyxLqIEg6vJO5o41l9pY1OtdcLmW0pyqL75mzfiVOY8avlFuBX4jS8iN80KaRpJPM8J5mmvsYacrEXAZhtVbwEbqFjHZ5U9luKHunyIqNexYt6BPHfNYEmnVcnunJONolpdIBkATuA1g8WnhUm3t/7OHeTL2+qEa5idAYO/zqhONZpJ7KflHeaqHa21Xa4DOUqQEG7KBqDWrDhcpdnG/UvKhHC01y/ya7aux8TbZrUJhriocTnuMFJWQFSyw0zH8oGm6oGI2nfZ2D3YFxba3QBkBCiRmX808TrVTjduXsXL4i41y6pGVzv0B5fOlLiSzZ2YMxUZixzExqZPGuooUjxLdky0FFvQ65hx8DpUK6wa+F3QJjfuSacdoQd2STunlUPCdrE3OYUifhVgi+suJ8Rb3z4GoGOxHYUcyfmKkM0ZgBuSD7wKrnsk5PM/OmBCNjrGc696PiKd/socqucFgIzyPxE/EU/AqIakLCJv93v3VMfgPM/DdTOD0Qsecf8AdOO+8+Q+tQxqkWTfI3mjq/Mt75qZh9LOLPLDBPVmFQsQBnH6QP4VNZowmKP5msp73zfKpsrEDu+iJ7hRtrm8woo1MZZ5Fz5jdSVO7wBc+u6mMVJ6v9pB+MH5Ui5+P0YUdpe8s94T694USHVfEFPWgBdsgluRAbz51O2RiCMUgWQ96zcw07z2yFJA55Zqvwu9TyJU+X8mr3oXgc+07P8A+XWXZ5QuX131XN0mTgraOjYHCqEW3A7AVAWiSAIBpxnVAXLQAsmdFAXjJ4+NO3sLDhgo3iSTrx3VmelO2ibGdcrIHFtUOgvuD94rH8gHvrlxjtI6U50rRi8fj7ty87W1k3ma5nuB1m2RlChuCAagDU+VUJwOQ5y5JXRVQb+BMmAPSav9sbRNy4bcuEUmLclraKdctudw8Kp72JEZtYGiAj411FD68nO3cZbJ8jTbTdN1thK8d59aYubcuDQW0HoJ+JrV7U6F3Hw4xFu9aUEgZbgYMDlEwFBEUjor0FF5GF37xil45hMDIsiJ4zWP44X/ACdX+p59aUuvZkm2/eVgMqA8DAMe6oeOwV283WMyGeI0HKkbEwbuHyo7GQCVUnKd+vLdWi2PgXa7dwzO9sjJdQFc8bswCtB3EmKuUVB/VGPL5OTOl8krM6NgXkQuFlREsp3Dy41Jw6nMQCIKHeAOGmorebX2QcODbzZ8yhy+Q2oBG7KSaxlqwwJ3d0gE+XhVuLI5dmWcFHoTcuEW1zcMw08wKh7KXt3zxnT/ADU9iGOTeJk+W6mNluVF0hcxz7h4mrSkviBLz+X6U22MQBMokgn5imLWGuO3aESu7kIO+puFwCqEnfM+lBLkUl126wnQf9io8/qpG1NqAC4AeMfEVQ/a3pAaC0vcXhALe40pjmCfqJJpMwCecKKLrYLfpUAfKnFUht8jGIbvNzZR6aGrPE//AE2HFsTbXzgTVViz2VAG8z5VaY9iMNYGknEu/nkSKTEgOslvPIP40N87tWCegpmzdMAngC3qaFrevgC3v/qKYxb6HNwDRRPpm/SwYetGbcoB4Fj5jdQJmD+ZI9R/SgBdtO+PEMJ8dIra+zvDhsReuwJFlUBPN2k/KsXhm7S/qGU+HCa3vs2vKtvEZyJF0SCOCrPuqjM/oXYo2zWbTbMRaWM76FvyIO+fDkPOsJ7RMSvWWbCgZbVsEKB+InsjzG+tzghlBuXCAzgu2Yd1BuSeUVyTa21euxN29vlyF8eAPuFZvHjcv7F2V0qIQtEsSWMt2nJJnlE01eK21a4+4QEBO+pbW/wmI71w+HKayG39rda+VNLa6KOZ510VyYmy9wftHxpw5wyZGtTMMmYjWdWmtp7KumVwXLti9DXARcsjuqA3Zur5BdYrn+zcIEUid4BPuqTh8Ubd626NDL2t2pHEA+NVygqtdji/ydf9muFXCYraKEAJcu271s8Mr59J8Ca5z7YQ4247Wicxt2mDIdRoR9K2mzeki4q0GtNH50EBhGkEcRNYb2mXSu0rbDWcNbmNNxcVnxZJSk4yRKUKVoqcVt+/iF/+Tee4JygGBpGgMcKiD7t+yZWN3pTJtMVk6aiP8vGnVsDMdZ7O/h3a1pJdFVsZu3JteZ0/y0nZeLdblxE3EyfQ0d9YQD9R+lHsb/zECWBEf6qBLs0f9oHtnSSB5gdndTZxklAD+GP9UVWX8PfZ2JUKGg+O6aYt5gFPI/8AdOidsVd2VIOs9vWpX9mpSbTkZweU/Gh9rPKgOBy5ell8TMchRp3CeJYfz8ait31/Z9DUrCbk/cf9woD2N4+7Gb9Kj37qm7WaLODHHq7tz1YharNoHsP5j61Y7Y3YMcPs3/OovtERNxYVvICloureChaF3c3mPrR2/wAX7xQSHSe8eMBR501cXKY/I4Hod/1p1P8AmKbu73/bPrO+gYtNAf0vMeBq42DjmTFFFMW76gO35d0EfEVT2u8fJfpUhGh7ZH/ttj0ztp5VHKvqy3C/sjpfS7bPU4S4QxDMgtIpG8t2ZBHhrXK8MIIgaLuHM+HjWu9oF9urwwnSX04aLpWVwx7vgjH151T40eLLfJ4kVHSXafVr1KnttrcPL9NUOAw2YzUbE3CXYkkkkyT5mrzZS9g+Y/21qRhZY3FnN+3T3Cod0GU8ND461Nub28j8hUKdU/njQMYwu0rmHfrbchgfNSs6hqsNq7eGMu2ngqwtMrga7iYy+FIUdhvEwf8AMaj27YAMaacPOlorsE3VEm7cAtgQIJ9d1RGUgsV3REfCpNwaJ6/MUxcPf/niKYEfEXJCep/1UnYmLy3GH5hPu30MVvX9v1NQMEfvB5H5UxLs2TksyOG0KaeBAgg1Gu2Tk3bm14RpyqBhL7BdD+L6Ve94qTrIUnzikTKxx2m8V+hqLmqwxY7Z8m/2mq6gi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Picture 12"/>
          <p:cNvPicPr>
            <a:picLocks noChangeAspect="1"/>
          </p:cNvPicPr>
          <p:nvPr/>
        </p:nvPicPr>
        <p:blipFill>
          <a:blip r:embed="rId3"/>
          <a:stretch>
            <a:fillRect/>
          </a:stretch>
        </p:blipFill>
        <p:spPr>
          <a:xfrm>
            <a:off x="1813618" y="1603826"/>
            <a:ext cx="2667478" cy="3331030"/>
          </a:xfrm>
          <a:prstGeom prst="rect">
            <a:avLst/>
          </a:prstGeom>
        </p:spPr>
      </p:pic>
      <p:sp>
        <p:nvSpPr>
          <p:cNvPr id="14" name="TextBox 13"/>
          <p:cNvSpPr txBox="1"/>
          <p:nvPr/>
        </p:nvSpPr>
        <p:spPr>
          <a:xfrm>
            <a:off x="5059581" y="1603826"/>
            <a:ext cx="5888792" cy="3416320"/>
          </a:xfrm>
          <a:prstGeom prst="rect">
            <a:avLst/>
          </a:prstGeom>
          <a:noFill/>
        </p:spPr>
        <p:txBody>
          <a:bodyPr wrap="none" rtlCol="0">
            <a:spAutoFit/>
          </a:bodyPr>
          <a:lstStyle/>
          <a:p>
            <a:r>
              <a:rPr lang="en-US" sz="3600" dirty="0" smtClean="0"/>
              <a:t>“The 2011 tsunami could </a:t>
            </a:r>
            <a:r>
              <a:rPr lang="en-US" sz="3600" dirty="0"/>
              <a:t>be a </a:t>
            </a:r>
            <a:endParaRPr lang="en-US" sz="3600" dirty="0" smtClean="0"/>
          </a:p>
          <a:p>
            <a:r>
              <a:rPr lang="en-US" sz="3600" dirty="0" smtClean="0"/>
              <a:t>warning from </a:t>
            </a:r>
            <a:r>
              <a:rPr lang="en-US" sz="3600" dirty="0"/>
              <a:t>God to Japan, </a:t>
            </a:r>
            <a:endParaRPr lang="en-US" sz="3600" dirty="0" smtClean="0"/>
          </a:p>
          <a:p>
            <a:r>
              <a:rPr lang="en-US" sz="3600" dirty="0" smtClean="0"/>
              <a:t>which </a:t>
            </a:r>
            <a:r>
              <a:rPr lang="en-US" sz="3600" dirty="0"/>
              <a:t>has become an </a:t>
            </a:r>
            <a:endParaRPr lang="en-US" sz="3600" dirty="0" smtClean="0"/>
          </a:p>
          <a:p>
            <a:r>
              <a:rPr lang="en-US" sz="3600" dirty="0" smtClean="0"/>
              <a:t>increasingly </a:t>
            </a:r>
            <a:r>
              <a:rPr lang="en-US" sz="3600" dirty="0"/>
              <a:t>materialistic, </a:t>
            </a:r>
            <a:endParaRPr lang="en-US" sz="3600" dirty="0" smtClean="0"/>
          </a:p>
          <a:p>
            <a:r>
              <a:rPr lang="en-US" sz="3600" dirty="0" smtClean="0"/>
              <a:t>secular </a:t>
            </a:r>
            <a:r>
              <a:rPr lang="en-US" sz="3600" dirty="0"/>
              <a:t>and </a:t>
            </a:r>
            <a:r>
              <a:rPr lang="en-US" sz="3600" dirty="0" smtClean="0"/>
              <a:t>idol-worshiping </a:t>
            </a:r>
          </a:p>
          <a:p>
            <a:r>
              <a:rPr lang="en-US" sz="3600" dirty="0" smtClean="0"/>
              <a:t>country.”</a:t>
            </a:r>
            <a:endParaRPr lang="en-US" sz="3600" dirty="0"/>
          </a:p>
        </p:txBody>
      </p:sp>
      <p:sp>
        <p:nvSpPr>
          <p:cNvPr id="15" name="TextBox 14"/>
          <p:cNvSpPr txBox="1"/>
          <p:nvPr/>
        </p:nvSpPr>
        <p:spPr>
          <a:xfrm>
            <a:off x="1813618" y="4989489"/>
            <a:ext cx="2523448" cy="954107"/>
          </a:xfrm>
          <a:prstGeom prst="rect">
            <a:avLst/>
          </a:prstGeom>
          <a:noFill/>
        </p:spPr>
        <p:txBody>
          <a:bodyPr wrap="none" rtlCol="0">
            <a:spAutoFit/>
          </a:bodyPr>
          <a:lstStyle/>
          <a:p>
            <a:r>
              <a:rPr lang="en-US" sz="2800" dirty="0"/>
              <a:t>David </a:t>
            </a:r>
            <a:r>
              <a:rPr lang="en-US" sz="2800" dirty="0" err="1"/>
              <a:t>Yungi</a:t>
            </a:r>
            <a:r>
              <a:rPr lang="en-US" sz="2800" dirty="0"/>
              <a:t> Cho</a:t>
            </a:r>
          </a:p>
          <a:p>
            <a:endParaRPr lang="en-US" sz="2800" dirty="0"/>
          </a:p>
        </p:txBody>
      </p:sp>
    </p:spTree>
    <p:extLst>
      <p:ext uri="{BB962C8B-B14F-4D97-AF65-F5344CB8AC3E}">
        <p14:creationId xmlns:p14="http://schemas.microsoft.com/office/powerpoint/2010/main" val="31973327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95086"/>
            <a:ext cx="10515600" cy="5646057"/>
          </a:xfrm>
        </p:spPr>
        <p:txBody>
          <a:bodyPr>
            <a:normAutofit/>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endParaRPr lang="en-US" dirty="0"/>
          </a:p>
          <a:p>
            <a:pPr marL="0" indent="0" algn="ctr">
              <a:buNone/>
            </a:pPr>
            <a:r>
              <a:rPr lang="en-US" dirty="0" smtClean="0"/>
              <a:t>“</a:t>
            </a:r>
            <a:r>
              <a:rPr lang="en-US" dirty="0"/>
              <a:t>The greatest single cause of atheism in the world today is Christians: who acknowledge Jesus with their lips, walk out the door, and deny Him by their lifestyle. That is what an unbelieving world simply finds unbelievable</a:t>
            </a:r>
            <a:r>
              <a:rPr lang="en-US" dirty="0" smtClean="0"/>
              <a:t>.” – Brennan Manning</a:t>
            </a:r>
            <a:endParaRPr lang="en-US" dirty="0"/>
          </a:p>
        </p:txBody>
      </p:sp>
      <p:sp>
        <p:nvSpPr>
          <p:cNvPr id="8" name="AutoShape 10" descr="data:image/jpeg;base64,/9j/4AAQSkZJRgABAQAAAQABAAD/2wCEAAkGBxQTEhQUEhQWFRQXFBYXFhYUFxQWFRYUFBYXFxQYFRUYHCggGB0lHBQXITEhJSkrLi4uFx8zODMsNygtLisBCgoKDg0OGxAQGiwkHyQsLCwsLCwsLCwsLCwsLCwsLCwsLCwsLCwsLCwsLCwsLCwsLCwsLCwsLCwsLCwsLCwsLP/AABEIAMIBAwMBIgACEQEDEQH/xAAcAAABBQEBAQAAAAAAAAAAAAAGAAIDBAUHAQj/xAA/EAABAgQEAwUHAgUDAwUAAAABAAIDBBEhBRIxQVFhcQYTIoGRMkKhscHR8BThBxUjYnIzUvGTosIWNENTgv/EABkBAAMBAQEAAAAAAAAAAAAAAAABAgMEBf/EACIRAQEAAgICAgIDAAAAAAAAAAABAhESIQMxE0EEUSIyYf/aAAwDAQACEQMRAD8A68WKvHgK61qZM6K0h3FYgYKnghTEcQLWF7rCpoOG11odu2vEMll9j9Keq5tHxV4GpcKXBpY7qKuNCZm3CozXdwPs2NegvwVJsx+97Wtwvos5uIwjc1HS4r5q+yI14rDBvbWumtOClcV4j6OrWux58VizcajzfeoPHr6LbjyDyDTapDRUm19aUVGJh4yeL2ut/T7o2LiyYUXxCxF6mh140V+LN6CuwoDc1NTc+ZVOIwttT689QmtNdr+vzVJ0vPzUPisaeR+6jJdWouHb+ZsQL7JneEaVNh52vt1U0CI6ulB80bHGrcGE6ntUNOfyWxhssa1NTy5qthkrm1FTtVFMpLcfymim5NJgudncMqT4R1P0oEVwZEDYfv1WDJYmxhoGucf7bfFbcCeqPYcCb9CjYssQzOCsiVBFPv180LY12Sc1pLBWlSOIJ3FNei6BLRdatIHG3yUsZo5H4JltxmUnYjHZItHN0rQh3TT7p2KiJ4W1rD3yakcDRFXbfBQW52jK4X4goJjzTnMcBWrLjerRY/dOJvTTw6ZbDqGghpaAQeN78l1X+H0w4wixxrlPoHCot6+i4JKTDzQt/Cun/wAJpqIYrw42pV1dS7ZCa60kkkgiSSSQCSSSQCSSSQCSSSQCSSSQFMJkUVBCjbGTIswAFRBLtg+jO7N8xvfa11yfG5Roq6x2tbpWiNe22I565buabdN7IAmputXP1IFAdvJRaudKEpKk7dBz811jsr2dbDhgEa68kK9i8M76YYfdaC49dl1yFDDAANVN7XOg/N4K0VygXtelNkKY52bykubflqB0/wCF0SO/Uk0aNXH6LEnAX17ttt3O0PRFVHKJrCojjYE873HMleQ8JIIBA/NUdzUg334npQLNc2COJI8lHJrMYH/5aOICtQJJgHE1V18Znusr6lPhOiEeBhHM2+anatJZSSOwyDiTf0Wh38JtnHOfgsl+HPJrEitaOpJ+ikhzUrC4xHcTp6J7LTYgzxP+m0U/xr60WjKTUX3nN6Go+iGT2nPuM8gKr1uJTL9GUH/5b8FUqbiP4EzE2e0+YPzVr9VEtmDTxBFbciEESceMPaAPotiBMvHKmwOivbO4tDF4QfDIpSvpXpsuYQWFkZwNqA1rpRdRETMwV3Hx3XPe00v3cQuHP4oLXTLmsLHtQjQ1rSpp5U2RN2ZnCwDN4Xt0c02NNjwQfDmy0ncG9Nv2KsMmc5DWildbk09eiaHasB7YQntDYrgHbE6HhXgVv4fiLIpeGGuQ0PmKrgOKycSLCDoZIp4aaG1q1HNdF/hY8slyXEkki56cU010ZJRtiVTs6COXhKjdGCqR5pPQTR5iiUvMVWBPThK0cLdYJbDYCS8C9QCSSSQAvBmVRxzEA2GRW5HmoIUQrIxSNV4Js0a13OyUyPQTxmPRpcbk2ubDqhCG3vIhcb0qSbUsK0A8kT9oIoJPBouRSleCw5RoDHOdq8FrRy9710Qbp/8ADmWDJbvKeKI4kdBZoRM92t/8j9AhbsPN/wBBrOAoiGNEFP7G3dzI2Uba6eRXimZ9mDRv3WPORokb2fAzYn5qxEd3h7yIaMHst48CfssyajRIxOXwQx7x36cfkltUilHlYbSTFiE8hx6mqzY2JQG1DIWY8XVJ/ZSzT4EP2j3jv+0eW/xVWNj9Blhww3kAK26LOtZEX8yiusyGR0bb5Lzu5h/IczT5KA4nHdo11f8AE/Ze91NuHskf5ED6pKOiYb/9kcdACoSJZmxeeLjb0ULsPiV/qRGN8ySpYctLsHiJefQeiqEY7FjpDZT/ABFVNCbMvvldTiVPLx3O8MtB9B8yr7cHmXGsSIGcgan4FUV6NhS8al3CutKn5UWjKNeD4j8f2UD8IprGd1H2qrEHDXAWiVHSv1VM7W3h0UgUdWlbb33WP2ulMzTxV2Ue9mt77Vv66K1jEDOwubeo2TQ5QINyDXe1L21U0KLkuRwIIWpOS2V4zAUNQTwOlSsmaBh5mOpSlidRbiqjOzQhwTEs1WG+pANzoCRp+UR92Wa2Gzw+ybgcKrj+ERSIrXNOlDw05LqPZzEw5tgL3pz3VekjA4mAmHFxxWNFNSoi1RyHFtPxUHdVI09VZ4C9SuVPSRz6rfwl1gh4LbwhyMfYoiYnJkI2T1aSSSSQAG210MdpJwMaS7yHRFLVz7tpNhsYh4q3LYc6qMV0ITs4Y78oByA7/ZPxB/ia0A5WgfI0HqvYcyC8EAAC9uN1BiEXOW0026NCoht2MmaAjz80ZF4LaE23HHquZ9lpijhz1HyR+H+H0WN6radx5Nxc1S6zBoOPVY83FfEBDfC0afsN1enGV1325BRPhF1m6U/KlL2udMeFIQ2Crxndz+2i9/mGU0ZDA6N+iJZfCGNbniX4DavRQviMYLNA9OugVaPlsNR5mO4+Fp/OJVeLJxqVfEDeValaM/ilT+1lkz02SFF00m0P8qJNXP8AVXJKQhC7qkcOP1VOFNGnzThMWQK3G4tTww2hreQor0pijDTMUERps7LOjz0QGxPktMZWeVjsTJuWIBdlPoSpmRpYixHlY+m64zAxOPzI5qzL4pFbQ7/5H6K2TsZgtpuRx+4ViFLNc2g53HxHJcywjtU9huddbmh9UbYNjLXXaaH81G6RWVQxvCAWkU4kdRsua9oYrhRp29bWoSu4zzGxGZhTnTpdcp7YQRDzOLfP4Jzqle4oYPMNNHABrhSo5E0LhXe6I8FnssUBujgDruNxwqED4ZW1TahpTTWo8kRYLE/rQy0WOo4Eajlx81bN1MubQU4KNxVWQiZq38l7FiUUWGnqvcyo9+l+oS0a+CtXCoiG/wBSr2HTtCnJ2VHMB9lYWLJzdVpw41VekJ0k3MkkbnwjII/iPK5sjwNPy6ImTKzO1zs8E02pXyWcXXOZpha8NGwq70/dOlHtMM1rmB1/tOvx+arTEbxku4Ut8EyWaQ0nYCqsmzhEbK8H1+Xz+S6LIxszKjguXyrj4d6gVpy29V0Hs4czAK20Kyz9tsPTVjilDwFFbw6Xrc9aUTxLZiOA3VHHMW7lhy6mw4+SWMO1Lj+KNhA1IJ0toOPUrnuLdp85oyw+azcXxKLGcRXw1VaDJAXNyqtn2JL9L36ouuVM11RdQtI0U8ELO2NoY0UTgnPh7pAXRKpD3e6hiuAUszEyhZMaMStIzp0adAUQmnHQH4KtXcqQYg1u1Sq1+kcp9rDZsj2gQOKJsDilwJa64uFj4XiRP/wiI2tCKGqtw5yFDe2LLghptEguIIHEsPDklYJZfTonZHFw85H+0ahedscCERpB05IXlZgh/eQxRpOZrqgeR5roEeP3su2JYmlHU4pyoymnKprBS2AQ1tKVI4g+8OKv9j3te9rTWtRm0oKWBHA/dbL4Lg8g2ab8RpdPhYa2GSWClb2/NE7lqImO6I8VwhsKkWDEr/uY7Uji1ZM1MOJsLKhBxMumMpNRQt+6GMSxdzIjmV9kkehSwy57X5vFfHr/AEVunFH/ADAcUFfzbml/NVpxYbGhxAcU6FidDqgc4om/zQp8Rt1rDcdHFEMrjA4rgrcYcNCrEPtRFboVUKx9ADFRxSXAv/WMb/ckgtUUMjFSzbXPhkAVtoVchyPJWYQFm6ceKz46Vy25TP4Y+K92RoAbQuNdyabqGEALOvTlQc6olxSkN0VjbZnEiup80KxZhra50U1mHMNztFKDN5cl0Xs34QRxXKXUqC03seh2XV+yzjlaXC+UeqxznbfC9CKbjBrak0aPifsFzrH5oxXkkmlTToiLtNNEClSeAQ6+XowFwzOdo3jy6D7lTtcx+w/EcdrBQOnSNL/nFXsRiQodie9eDfL/AKI5A6uPNYkXEcxs2nQKpjaLnIvQ50HqpmTtCqD4Ryh1iOI+ya2LXmi4nMtjDCXd6CKX2VqPIFoqQszso4iIwUvUehXSImGB7bi1Nvmo12rk5LiRvRZcT4Iu7WYG6Ec4u1C8doWkqabJQQ4E70tyWaYd77G43V5jaaVUzHDjTyCqZaRfHtb7PRnwy4i1aUJ4g1r5ItjYXDiysSIf/cOcHB5oC55N8wFqU5ITk47QbAk9KrZhYg42s4C+UtBFds16FK5HMJIuDCDCZX/ULaEtaXigO4ANxqEb9kZpj4bobG0FNHVJHSqxJOI85XOgVBGU925tPIV8J/Lrcw3NBeK+KGT7wo5vnxRE5elbHIOQ1pp8lVwKY7zXY0FeCMMQwxkZtzQOGo5oH7WSn6FjWw60Ng7cmtTUoz6heOcstFj2DGFEbGZdhcM1PdcTfyK5/wBrIRbNxeZB9WhGGCdo3B4bEOaG6zgb2KofxPw4Q4sKI3R7KV45dPgfgl4tcrY3/J5cMZl9AkBOovWp9F0uEzKllT6JUTCMtTCFMmOSCKiScUkB9CwZamyxO0sm9uWJDGhqUWshqGfl8zaA0/OCViJXJsTiiJV5bcBBU5JHNpmB4bLpPafCXtcS2FUEV8J+YQPMsLXjNa3os61kZ8rLEOAIpey6z2dAyNrpTbZc5LfEOV/VdA7NxfDxFLrLNrh6Z+OEuiUoQK78kNYpOxHRskIEkMyNA1vr8EZYq4An+pqbAtq7oqeD4QYT3x4oaXEGmYjwg7cPIKJGm+grN4YGy5y172oJGW9B7Vz12Q0yUeHVLXeYIXQcbisrZmU/21b8eCFZqLwB8yVczL4pe0EKIRCyU5lVYcMNNdT8E9wJ6KzKSjnkBrSi1cxkEvYppdFaTsusRnBrGkGgQB2fkO6y/FGrjWFpWnwSxvdLKekeKSjY8E7rk+K4I5jiAN113DDUOabVFVk4tJVcTS4V6+0y6unInwXCxB9F4AOFUc4vKtAq0BYJh0Oim3TSdsyVguOjT8giXDcLaR476bnbpRVIVVoy7uJU72fEUSDZdoAyuqLWc/7rehxW0Bacwpdrr1HVCmHzIqKgfRFkhCa5pyn0WkY5zTRhEZTlrTat8p3HNY3aKEyJDa2M2rHGld2n3SFbgRstWusfy6WNMDoB5UPxTvcRj1k5HMyRgzJha0NjxBuD6Io/iHL58OgRKXhvAPRwI+dF5EhQXzYMYmoa1tR8K+q3e2Mhlw2O0uzNDQ5h6EELPwzVdP5OfLGRxRqcExqeupwPUkkkw8KY5PKY5IGJLxeoD6YY5PN1nQphWBGTZhPt3OPgxGOb7JbQjY0QdNyQmPG0U4hGf8QZQxIIc2+TXoVg9jgHMeDsuHPc8lj1PHMcvBMvudULzMLKTW35RE/ZZ9QsntRLtc8iE7xDbj0VrsUx4Lg8EU4iiu5bjDjZRVNSbfbcBbT6kqk+WiP8YBJqcrfdHM7LQijO8A+y25HGyvCIDvRo0/dL2YPxDCIxBLn6bVp6mh+KH4nZ92w86LpMcgA6nmfgsKKHE0HPoixWNCUPAmtPjPkEQ4RKsaLNAXjpSul+vL5LUw/DKjN7tOd/JEi7pagsBNluwAe7P1WfJsFQNK8lPjs8IbAG9FeM12zvfSCSjNhxKnU6XWhMwM4zi43psufzOJ1drqfiirszid8jrhwRjTzw128m4EO4ICwcVw9kMZiKA6UNkcxpeHD8Rp5oR7YYlDfC/pa1oQPiqsTje+gnMTAb7NwoRPlZ0V5CZCig6rPTaVvwp9F/ZvE6lorQkWO1vkueQZdx9nxct/3VuSnHwnA3F905Sym3VsUrVrvircbxQHN18Bp6LDwae7yCC41Gh5VuPmtuRbSrT5dCqlc9mgBOyQ7zMHVJpYbUWx2kxQjCntf7RaGAdSoIrWsiOO1TWuxBQV2vxwzDgxtobDbmeKXjx7aebL+MgdanhNDSnhpW7kJeVXuQr3IUwaUxykLCmGGUgiJST+7KSA7fCm1aZNIZhRircOMU9s9N2JEDmlp0Iog6DLmC2YA42W7Dilex4AcHf3Nv1Cw82O+3X+Nnx3jftyufjEurW9V0qDBysZu7I2p8lzvFJUsiea6BKT4iBjxoWgHkaLlx6dvnnU0lfF35K1IQy8Ak2Cz5kUqrUlHpDCudVh9JcQijZY8aYaK1/PumYxOUrdCs5Ok1FVVyVji25jHGtNbW2W52dxwRTR7tb05Ll83GW/gsAml6HqnLdjLTp8TEYXu0qhvtDN5hUX6bIbxXDIjXAw4jhW9vy6jhT5AyRTro6lPUKrtM1KpxIviqt7BZg1BGyHpqHdaMrNiFBcSbmwA3KMYvK9J+0GORoz+6Y/K1vtO3PIcuabhcoSHB13A6O1pxCwWx/FXibojw6LmAIuR6/mq0YW/pSxDCSCSAh+YlDW1iujiCXjSvD8/NFg43IloqW06BLQmVCcvOPhkE6cQjjDe7n4Dm6R2tq0j3qX9UGPNagqx2dmTAmWObpmBp8wpy67Xjd9CvsXOktiQ3a0JpwLf+EfYVNZmtduLFc5kqQ8RjNGneEjpEAf8A+SK8HmaOezmVONGc32o9osLc90QA++T5aj4IFnMPyOoV07GI+VwI3aD5io+yFMVIiHQVWnLTjzC36dOEstTuF6ICXyI2y/0y9/TLU7le9yl8hbZX6ZNMstYwU0w0fINsn9MktTukkfIexOwKzDS7pODVpMl6Tw1ahOVWGFYanexLq7U3yMOkR8VgJHs+azZKUcA8j2aV6ELfnLwyDosOJL0Z7ZHJcmeOq78M+UXIL87Ad9+oTwyjPNVcKiADKD0V558J5JF6BmPzJBNVRjQMkEPdq7TorPayHR4H+4j4qt2wiExBDGjQGjoAiLvphyzS9/nZH+CSmUXCFJFjYdzqjTCCXtqPJbdMba9nIFeVjTSum6GMWgE/nBGc2yG2uZ4baiGMTm4JJo6p0sqLHG0NxXuFq2/NFFmJ1JPBXZmPD2BVT9QDsiL4/wCvYDDVbUjMtZQk1IWZClnuvoFO+CGw6uNzl8rqtUt4wSM7VNYNBT+6n0WRj3bdj2looTyCysWcxgYbaEV60N1hSGGuiuqAafRPXTK3d6i1LzDneIilVdw1tYgPRMjw6W4WV3AYVYrRzWeTXGaoiffEHEcIdf8ApNWhIzJ71x5rNlHVmYz9hX4Cg+Snwt9yeazXW3jL6tYeGYfIrCfDW5i3+jDP95HwWNmSzvbzvLf5Ie7XvdqSq8qo5Mtmd2kWJ9Ux7ktjaNzU3IvXOUboiexs/Kko+8SRsbGxhJmRWnFQErodTxoUoUYKeCtIhM1RxpVjtWpzCvcyeilsVG4ewGoFCOCiiO1HNX8yoTZo481h5MZrpv4c7bqhntdL5m5hqFmY9CDojYmzmh3qAfqiKfbmYW62WVDhZ4OQ+0yrfLVv28ljOq6/oNxI1TXyVx3bAw2BgBBGtAqEWDlfTmiKTwWHFbR7a89wtpYysoXf2iMQ0uOqsvc1rQ9zrGnx4ALef/D2G81a8t5j8snnsCWNtFDh/cteP6Z7y9Mdgh5hb2hwqKa15aU81LEDBpsRoOC04uGObcuaABoAs+PLU3S3VzC08TdBZtRxJp8FTiywiAMJc+u1qCulOi9eG78lLCmKaJy0/ikWMI7MsN42x0qTRFYkGBmVjQ0UPXzQ7IzRqK3RKJoZfz84J29JuILxKToTwuVY7OQcri/YNJ9Foz7a5htSyZIwKQYhGpFB5/8ACxqzMONIL3bvNPqrMu/IAEwQKBjOFz1Ke9tSPy1UpDtaM/M1gsG+ev8A2/us0OVnFpd8MQw5pALczSdDU7KixyMo8/y95LAK9TGFSALC9MXijepqKN4SJXeoHhWXBRPaqVFbMkpciSANzGUXeqj3y8bFXVp02tFr1K16z2RFYhuVxNXGlPqoYZUlUrU2vaqliItVWyoozMwI4rHLJOPk45Sh2LEoVWeMjsw0IoeitTkOhvqqrX2oVNxelMtxmYrJiocNFs4K61lWDNWm4Kmk2FnRKHRAIoa2qyMUmidCVYZFNKG/NUpy40FFpMkyaYM3MOpqf+VmvedyVrTEDVVI0l+FPkrdU86kgm+i97iimgwlWxpZlnUWxBiV0VJkqLLQlIVNfzop2ku5NCN6g+X4Pkr0KXpDA3qpHX30+Wy8e+gHC9E9ItVxAzOcfIdLp2GyveRRwrRPhWaeJsOp/ZaWBQ6RGNHGpTkK0e4xgTJmXEI2c1oyO3aQLLjk9KOgxHQ3ijmmhH1HJd2l3WCGe33Zvv4ffQh/VYLge+3cdeC1zw25K5fCKnaqkNyswyuPOMqkC8cF6ksUoHtURarRCYWp7CtkSU9F4jYaC9CSS73SmhK3DSSSpVZYnhepLOs8nhTSkksMmOTMxYaeawImqSS0x/rHo/j/ANIsw9vJXaa9QkkityZ735wVeY9kfm6SSRxWcNOqqzo0XqSc9Kntn0+f0U8JJJOKWpc2K2JfUJJKmeSJh+v0ViP7A/OKSSuMr7Mgm46fVbPZn/XH5uUkk/uF9V0iCrTEklvk5I4h2naBORwAAO8NhYKrCSSXF5fbOp0kklzJeFMKSSAakkkg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16" descr="data:image/jpeg;base64,/9j/4AAQSkZJRgABAQAAAQABAAD/2wCEAAkGBhQSEBQUEhQUFRQWFRYUFBUVFxQUFBcXFxUVFBUUFBcXHCYfGBklGhcVHy8gJCcpLCwsFR4xNTAqNSYrLCkBCQoKDgwOFw8PFykcHBwpKSkpKSkpKSkpKSkpKSksKSkpKSkpKSkpKSkpLCwpKSwpKSkpLCwpLCwsKSksLCwsLP/AABEIAPsAyQMBIgACEQEDEQH/xAAcAAAABwEBAAAAAAAAAAAAAAAAAQIDBAUGBwj/xABBEAACAQIDBAcFBgMIAgMAAAABAhEAAwQSIQUxQVEGEyIyYXGBB5GhscEUI0JSYnLR8PEVM4KSorLC4UNTJDRj/8QAGgEAAgMBAQAAAAAAAAAAAAAAAAECAwQFBv/EACgRAAICAgICAgEDBQAAAAAAAAABAhEDEiExBEETIlEFMmEVcYGhwf/aAAwDAQACEQMRAD8A5ODR5qQtLmsZ0AHfQ0pJijzCkAelKG6kzSlikAqmninCRTLRRETCigBRR/O6nbdonQAknQBe01WCE5aSVFaLA9AsbdjJh31/E/ZH+qKsx7JMbHctg8usFR3ivZOn+DEEChArV4v2ZY5BrZDDf2GDTVFidjXbbZbiMjcmBFSU4v2RcWu0QQKOBS7mHK7wRSIpCBpRxQ0o8ooATpRGl5RRMKAEilrFJilrFACKSaWYpBoQmFNCaKhUhkgRFChSSNagSDMUMooj9aVFIADfS8tN04KQBldKbIpyt57NOggxTfaL4mwhhF3C4w4kfk+tO1FWw7K/oZ7N7uMi5cm1YnvRDv4IOC+Ndi2B0Pw+EQCxaUHi57Tt5nfVtYtgDkAAAIiKnWro0ga86yzyOfQm9ekRjhqbaxHKpt29p8NN1RL106VRQ4TbI92xVbjMClxclxVZf1CfcascRieFRXalZqhdcmC2/wBAlQm5h9Ods6r6VgNqbFhoIyGSfAmN1dzxaSCN8iuedIsGFkncTHkfGteCbboqz40laOZG0QSDoRvFDLUraf8AeEbmHxFQ61SVGWLsURFINKy6UmKiTAtKApKrSgtDJCaI0sikkU0RE0KPLR5akA8q0RXWiC0eWqiQkrrQy0qKGU1KxUFFLVaGWjAqIyVsnZbYm/bspvuMqz+UTLH3Sa9D7Lw62rK2rQ7CLlA+tcq9keCBxd260RatAAndmfT6V13C3lB3gjw51mzt2l6LYR+rdA+1cOW8QYqVhsTI8fCkYpVYyJ0iq7G4w2+5oT86qrV9klFSXRcX7qoJuMBx1NQLuPRwSjBvKqnC7LuXbksxPHKe7POrHGYN0iQscgKlJJq0QjBRlT7Em5NJzUyezvMDlShA4DTUGqDdQzi7kBo3gx6VhOlTlcxGoiSG3ela7E4sEn5VhelO1Ay5PPU8DyrVgVOzL5EuKOc7QxYZjvMRB+hoxu8fpUTHHtEeNP4R5U+6ujNfWznY3yO0MtHGlFVJpFAUYWiFL4VEBBFNka06KQ1SQmFlostHQqQh1RQC1ICUMnhVNk6GIoa0/koZBTsBmjX+R406F1p/D2Vgs50DKsDfJ7U0WBvvZ9sc3MIwGk3c7P4jQCtdY2Zcs6nMY9xFU+wbtjCYQXLqxbjNAlsxPIGi2f7SBiC6YfBXFUArnDAkb4lQKzSi5WzSm40qNfh8bnQkbo15iq23cZ7hO5V1l2yj4U30Qi9h7jqbjFgytnJUBhOgHKkYa2uLw0lWWCbbINBm3STyqpokpxtrotMF0zwSMVOKwwYaZBI1/caj7b6RKF61fvEDQ3VfeHKRplC7zNQtn+zTCZgz2czfqhl/1VZYrov1Nu51Vq0MwEBB1bk5gY5GtD1aVGZawk23yZtunts97D44c82HYg/Go1/p3ZIM28UnL7ho+dbXae0SiwinP+JTw03zWH2qbt7S5caCe6pge+q5PHf7f9mnG5tXZQ43pzh1LEdaSRuZSusVjNpdI+tP1PCtiuzLKNLW1aDqW1kVLwGz8JZvtfVUYQSqEd0kTpV+OcIq0mU5Mc5OrOanZd+6DcWzcZYksqNlgcSYpvBAwfOumNi8XilN+SiKTlHdWPKsj0hwOTEvu7QVzH6l1q5Z9rVUVS8b46d2VRpFPFKTkqNiEilCaUEpapQ5DQ0y0gin4pLLRFgMxQinCtFlqWwtSdpQ0qNnoZ6hqR2JNCKjZ6HWUaj2JQ31Lwd7KLgCdZKSUiZA4+lVWejF8jUEg8CDBo1DY7rsnYtt7GG6y2XCWVIUjs5iPGrdHVFYWktgwYVAsBtwzMNI89azHRtLz4SwEKpb6oFmMvcY6aeFX1rCRBd3eI7xAWf2iJrF0zXo2rLnCYMYfCogCggagbjxNVti69lvulR7bkllIhpNK2ntJGyJny6a8IphjaWGS6SR+qQfOpWRhi+v27ZKXF3SQLdll111VR7zJpGKxGKXUGwp3GcztH7jpS7e0I0MTAPh6VE2liswOu+ot0h/DyrXBXbRx5I7ZBI3EVm9oYrTTeffVg9hmJM6CqjagAIHLfVSNPRU4qZpnF4B1s5l/FCCN+Y60+RJ5eNWuzcM18C2hAyuGuMxjKijQj1q1diLnY2zrv2Ai5qeraZ1aRu08q5z0vdTijlEBUtr6i2CfnXTbm1QbbWcP2goPW3zoirvZhzMaT41xraWN6y9ccd1n0nfl7q/AVfijbbM+aVKmJkUVRxcNDrTV+pl2JFGsVF600OsNGobErMKJjUbrKI3DRqGw/NCaYzmh1hp6i2JGWhlp+hSsNRjJSslPQKWEFFhqRuro8lScgpMUrCjqfs52rOCRTvQlfQVe7ctXL2GudUYYCV4zWA6A3DkvKurKyOPI6GumYO4BaBmN5NYp/vZ0IP6quzlmL2diboW1dS8LjGAVBIZf1HhWw2F7KjYTtYi524LqO6I4TVtd6aYe1INzMRPd1nwFQ7ntQtxrbuKOei/OrU3X/CE97TXBp8XYQgCNwhT5Cs9j1dN3aX/AFTVe/T2w+ouZRpKtHwqThsb1xJU9kgGaoyJ91Rbi4VNhpbIEkROvrWd2xcAJ4kTPrWox18ZfIanxrC7exMkRvY/CoR5JyGVu1c9GdpYVQwvMqsCc2bcy8Kz2cAHXhWb2g8lvKtEIW6ZXKeqbRqOmfTm3cT7JgtLepu3Nxf9I8KxGWo+At7yalSK3aqCpHLcnPliclDKaXIpUiiwoZyUWSpE0KLDUj5aGWpNA0WFEbLQy1IoUWRofo6FCqy4ApwbqSKUtRGHQomNFQM0HQbaXVYxJPZuA228zqvxrdbY2feuWytg7yZB7InlNcl5RoRqDyrrHQnb4xCa6XFAV14SB3x51Rljzsi/FL0YK30V2i1w/dFFnXK6gnxBOtW1v2ZXmM3WWDrLuXI9BW72hs26XLWroSQCZXNUe10avswNzEMRyUZal87a4L/jiu3ZT7I9m+DtuGuM15gZy7rc/tG8VqL2DVCOrAAOhUaADyqZg9jLaHPmTvqLtG/kRmMDWFHhVOSUpVYR17RlsXjuxe17rQKyGMvdoGrHEY6VcDXNcJ91VOIFOMKG3Y092RVPie8atAjPook0W29m5FSB2uIFXQaTK5x+pnisCN1ImrO/gScMLuVpzMpJHZZQNCvkaqia11Zz5KmKz0rrKaoUUIf6yh1lMTRZqdC2JPWUOsqNnpavS1EP9ZQ6ymQ9HnpUBYxQinIoRVJeJApY3UAKUBpQAnLQK0rLQy0DG4qw2JtdsLfS6uoBGYcxxqHloRQF+zuOC27bZQQwhgGUzpHImnX28siTHjwrimD2o9sQpOX8v8KtsLt0uMpdh4NBHvrO8ddM0xmpdnQdo9LVzZVOmszvNZLbW23vGJIXlUTqJ1mfGiuKFExIqNUy30QktkfOaTfUmp7kEAiogVmbL7zwHrU9gQ/s7DQsjeanHZD37tu0om45GbL3UTeWY+Iq16PdG3vdrVbe7NxOu62D862VvArh16qyg6x+/G8Dmzc+fCr8eFy+zM+XOo3FGc27sm29traqFtW06izu1Zt5riFyyVZlP4SVnyMGu8dJsatrD3Lg0S0Dbtz/AOS+2nyrixwh46zqTv1rZqjnuTKyaKpuJwJGo9QNKhkcKg1RJOxNA0KFSQCTQWgaFMiOilUhKcqtki3o6FA7qzl4KVRLSxuoGFRUdCgAUVHQoAKnMKk3FHMkUgj5VN6NdvHWE4FjM6zKkwKmoNkJT1ZMsYgqQj79co4HyNTFuwPDcaHSjZIt3Wtwerf7yy/FSO8PKazDbYe32XGYzvB1PmKhLD+DRDMmuS8uv1ZMns7/AH1r+hvRM3FGIxCnIY6q3uNyD3nB3L86rPZ10TbGRicSPuEMqnF2G7N/Cux4XD5e247UZUXkvARV2LBXLKM3kNcIiphTbUQAbh0QDcgPhwpj7DqbamXb+9fgBvip1wkHKmt1u8eCg/Ws10524MFhSltgLl2UVuLH8TftGonnWqjHdnPfaF0gS9eFi033GHJXcSHuHv3D5bhWUFrkFPlpUwN+s+MrPvomYcSh9CKdUMY+y8w3j3TQTZCMGLKNGABOh1HhT6oP0fGnsINcsDvBtARuHjSGVOI6L78h1A15VX3tgXV4Aj5+Va1nkEj8bQPLjSyYzHlCJ7opajswF2yymGBXz3Uha393Bg9kqCAJeddeVVOM6PW2AKgqW7oXUeM1GhmaSl1Nu7DdZg5o38DTX2C5+VvhUHECyoGio6ymkNaOiFLVSTx91Gti2E0Kkrgm4mOfOpNvBqN44CTyHLzq2OJv+CLmiDbsk7veakrgwInXz0j+NS2IAg6E6nwXgKrcdjeXpV0YJFMsjYd/XQQBzNPbDudXi8OwYDLibQ0B3FomaqMPjSbsLwktpIAiK1HRjA9dtDC2z+LEKx8kBb6VcityOm9Odl2Ai2zpcdjkjeqEyW8OVUez+gWFtDMEmBLM5ls3u08qr9rbde/t29GtpCLIO9VFuAW8JJitZjNoolucy898Hl765vkyltXo7HixXxquwbP2jawBB1yETcXf45wOY5VuevV1V07WdQyneIInNXAOkm2cxZ3bQwFXeSBpw510v2XWsVYwqpi4COZwwJ7SqRORvpV/it1yZfOxxi7T59m0s4cLMbzqzGuH9Ottfacc5QgW7X3aHgQp7UebV1fpxtn7NgLrL/eMOrt/ufSfQSa4RkHdB7K6sfzGtjMEQ1fQS5E7uzyos5nvT/go8/4m8k8PSje4QCWZjAk+HupEgQeGb3KPnQRsp1kSpAJaZJOsRUNMU1zSykgTNy7OX/Cu9qVh9lgZbjs1y5OhOigDkooAsAIK+CE/X60LQ7g8S38+6iuHvnwy/GPpQcwT+lQPU/1oJCg8gfrb+fnQZtWYcOyPlSNzL4KT8zTYJCD9xn3GogC9GXT8Ikzxk60x/aCf+s0WOvdp/FTHuqrynmfeaQthVH/PrR05hElh6msS7NZJ6gKoBgsxy8fOB41OVAs8hlmOJ4Co5f7xOShmJ5sYy+6pAMen+7jW1KlRlbthg8SN2/xblRFhx4dpj+rgvpRtpA4L2/8AEdwNVeLxfZgREliZ3nlTIh4zGTIG7eZ4+Aqou3Gd8lvfvPJRzo794uwRBLHjyHOrrZez1tBR+JlYsfoKBdjNjAraUhdS1uWbmeVanoRcW3jeuY6WMLexG7eVQBfiY9az665Y4qV92taf2dWOt2hbtOAUuYd0uA8lZXA941qQM0XRTo22Gwf2i6B12Ke2XDCciOWuERzmKa6eD7q3qpE6mIYTWh6Y7XRL1u29xbaqesJM6t3VUAcAKq9q2/tNnskGBuI1aNQV51yfKyay6Ov4a1inIyvQHoY2MxnW3x9whzAH8UbtOVduv2A2VY01I5qQNIPCsN0dxBs5ZgEaHUxzJit4cT2QygnsyOWtasGRTg/yY/Ng4zv0zk/tT2u7PZw4U9lS7ajtM2g9wrG7O2acRcFq0UG85mOVJGpljpu0rpG2thC5cuKuW/cUtcSVUmXEPZJBllGh8KrejHRwrZxdi9hZJNsKWZQc5UlQoncNYbwqePI2ufRloxGU5piTmKqqgtu0JHOlHCONMrCdXaCBv3GfOurYLofbN9bwtqjWkDW3ss2ZrmgOfNoYndT2ytmBmu4nEjsrrlYEAlAZuFSNZ5bqlv7RK0coxeANtJaVdmCC3AgArIafGha2dcz20KxMgGRlldX18BArq+Gw2DlsU7WyjTlFy2oW12YYKOO+sjZu27aXVxIuZQHbD3bSBE6tiVzknWJZRNNZA/wY0CYBBBZ4I8v60GaQT+Zx8DVhtHZfVFD1lp5UmEuC44MScw51AvWiotgiJkxI07QGtWJpgFcbtP4KR9PpTJb7sn9Wv+U0YvS7D9XyM0yQWtnWBm+lSEN33GfQT2d/+Cq7O3hU2+YYj9P/AAqpz0iJOqRgvxH0qNUzBjQ+JUe6seNcmqfQ9daLlsflVyfPfUqyOfDtHzO6olw9pOb5ifQ1KtmQJ/EZP7VraZyq2rtTKSsHeC1VV3EZiAgljJAG7xqw2pgHv3GCQIIkniTvFSNjbLFogkguZ14AbtBSIuxeytnC0FO92DBm9+gqUhgJ4Er6/wAmgpgA/lYj0oXBAbwYGmMTa0ZfByPfpWv9lVqNqfssXG95A+lZGO94FWHma0nQpnOOxHUH71sDdNrgA2kRz13Un0FD3tZwT3bisgIaHLmdyaaec1e9FbjfZbKq0uq5ROh951rKbWXGtirSMrsGW3buPdVSVJGe4exvEaieVbHZbvEnQhyqhVgsq9lWg7iRrXKzptVwzs4VFxLnDXLYVy+YNEQRoCvEHlzpjaWMu3MG1mw46zMsAnIzJMgIeBmm72Hkrl7IDFroiWePwLJ0B40w904gXAti2uGQffXM83Iicinn66VXhuLoxZu6f5J+Ca2EtpcxCKHJz2wuVxcGrgXVMgzodNan2tsYUXVctrqq5R2BAgKzcW5SZrPWekeEts4u2mJUAWlB6yUIHH83Oazu3ulpu9Wtu0lm3bYMib5YbiwG+rvlUeLLcH6bnzviNL8nQcHt37VbudXdNjq3KlnHbk6gdrSPKaWHv271sXGW9auFmd8u4RAUDlXOrXSbrrhbGh7oy5EUd1GP4goOpP0rcYTpFlsoxC3bSKqhlDdaDES6cBVkZpxtMh5PgZfGdSVj3S/GYW3hTburkRjFsqgbVtx03a76wfSAP1Cpfe5Nu4qWXCZ1ZhFw5idMu4xrVr0gx2Hxdn7vGdWlsNce0+9obdb5SZ0rLXNvHE2WW22K6tVll0Atjdbe47TBMRA8qs5k0ZOkTsJfYdZeu4dby50m6pW3JOhtpwkk7uFVO18G2l42zbRnlbbnM+UtMZx2SfCqfEX2a3ctq5e0LmZUggFuLFTxprFbVvLaWxnbqu91Z1UHKdVnu+lXqDXImxzAiWDb9Gj40HYlPDN/xNLwqQEG6E3eYNIvEC3/AIj8hVhAh7QuZS37f+Jqg641b4vErmefyx8qrPtK0EWXE1MRYQDjBNRFWSB5TUwyZngco94rPhXNmrI+ArvfTwDD4VPwajMo4aL7gWYe6oM93xuR6R/3U3BrOfWMtm9dPhoVFaGZyPhj2C3Fj/uJ1ozvJ5HKvkN5oYXuW/2Zz5/hogvdngCxPiaYx+8mtwcwGHw/jTdwzMfiT4j+lOltVPAgr9PnTNsxlneCQfKgAWdSP1J8v6Ve9B8Vl2gn6rF237xVHZMR+ljPkdaueh1of2ok6Ktq67eAVZJqMuiUe0bfZuHDX7+k5bqd48VthYq9RQTv10ECJmeZFZzo0X6gXGAzXna8S3EMTkEeQFX9nGhge0Z8BHz41x2/tR15RbjwN7VNkYi0l0syMrIwMgKCIYlljWsJtTEOS9tbYsWQ2S1bQkBkXQXLh/Gx0MnWp/Su7duYy1hrSuyxLqIEg6vJO5o41l9pY1OtdcLmW0pyqL75mzfiVOY8avlFuBX4jS8iN80KaRpJPM8J5mmvsYacrEXAZhtVbwEbqFjHZ5U9luKHunyIqNexYt6BPHfNYEmnVcnunJONolpdIBkATuA1g8WnhUm3t/7OHeTL2+qEa5idAYO/zqhONZpJ7KflHeaqHa21Xa4DOUqQEG7KBqDWrDhcpdnG/UvKhHC01y/ya7aux8TbZrUJhriocTnuMFJWQFSyw0zH8oGm6oGI2nfZ2D3YFxba3QBkBCiRmX808TrVTjduXsXL4i41y6pGVzv0B5fOlLiSzZ2YMxUZixzExqZPGuooUjxLdky0FFvQ65hx8DpUK6wa+F3QJjfuSacdoQd2STunlUPCdrE3OYUifhVgi+suJ8Rb3z4GoGOxHYUcyfmKkM0ZgBuSD7wKrnsk5PM/OmBCNjrGc696PiKd/socqucFgIzyPxE/EU/AqIakLCJv93v3VMfgPM/DdTOD0Qsecf8AdOO+8+Q+tQxqkWTfI3mjq/Mt75qZh9LOLPLDBPVmFQsQBnH6QP4VNZowmKP5msp73zfKpsrEDu+iJ7hRtrm8woo1MZZ5Fz5jdSVO7wBc+u6mMVJ6v9pB+MH5Ui5+P0YUdpe8s94T694USHVfEFPWgBdsgluRAbz51O2RiCMUgWQ96zcw07z2yFJA55Zqvwu9TyJU+X8mr3oXgc+07P8A+XWXZ5QuX131XN0mTgraOjYHCqEW3A7AVAWiSAIBpxnVAXLQAsmdFAXjJ4+NO3sLDhgo3iSTrx3VmelO2ibGdcrIHFtUOgvuD94rH8gHvrlxjtI6U50rRi8fj7ty87W1k3ma5nuB1m2RlChuCAagDU+VUJwOQ5y5JXRVQb+BMmAPSav9sbRNy4bcuEUmLclraKdctudw8Kp72JEZtYGiAj411FD68nO3cZbJ8jTbTdN1thK8d59aYubcuDQW0HoJ+JrV7U6F3Hw4xFu9aUEgZbgYMDlEwFBEUjor0FF5GF37xil45hMDIsiJ4zWP44X/ACdX+p59aUuvZkm2/eVgMqA8DAMe6oeOwV283WMyGeI0HKkbEwbuHyo7GQCVUnKd+vLdWi2PgXa7dwzO9sjJdQFc8bswCtB3EmKuUVB/VGPL5OTOl8krM6NgXkQuFlREsp3Dy41Jw6nMQCIKHeAOGmorebX2QcODbzZ8yhy+Q2oBG7KSaxlqwwJ3d0gE+XhVuLI5dmWcFHoTcuEW1zcMw08wKh7KXt3zxnT/ADU9iGOTeJk+W6mNluVF0hcxz7h4mrSkviBLz+X6U22MQBMokgn5imLWGuO3aESu7kIO+puFwCqEnfM+lBLkUl126wnQf9io8/qpG1NqAC4AeMfEVQ/a3pAaC0vcXhALe40pjmCfqJJpMwCecKKLrYLfpUAfKnFUht8jGIbvNzZR6aGrPE//AE2HFsTbXzgTVViz2VAG8z5VaY9iMNYGknEu/nkSKTEgOslvPIP40N87tWCegpmzdMAngC3qaFrevgC3v/qKYxb6HNwDRRPpm/SwYetGbcoB4Fj5jdQJmD+ZI9R/SgBdtO+PEMJ8dIra+zvDhsReuwJFlUBPN2k/KsXhm7S/qGU+HCa3vs2vKtvEZyJF0SCOCrPuqjM/oXYo2zWbTbMRaWM76FvyIO+fDkPOsJ7RMSvWWbCgZbVsEKB+InsjzG+tzghlBuXCAzgu2Yd1BuSeUVyTa21euxN29vlyF8eAPuFZvHjcv7F2V0qIQtEsSWMt2nJJnlE01eK21a4+4QEBO+pbW/wmI71w+HKayG39rda+VNLa6KOZ510VyYmy9wftHxpw5wyZGtTMMmYjWdWmtp7KumVwXLti9DXARcsjuqA3Zur5BdYrn+zcIEUid4BPuqTh8Ubd626NDL2t2pHEA+NVygqtdji/ydf9muFXCYraKEAJcu271s8Mr59J8Ca5z7YQ4247Wicxt2mDIdRoR9K2mzeki4q0GtNH50EBhGkEcRNYb2mXSu0rbDWcNbmNNxcVnxZJSk4yRKUKVoqcVt+/iF/+Tee4JygGBpGgMcKiD7t+yZWN3pTJtMVk6aiP8vGnVsDMdZ7O/h3a1pJdFVsZu3JteZ0/y0nZeLdblxE3EyfQ0d9YQD9R+lHsb/zECWBEf6qBLs0f9oHtnSSB5gdndTZxklAD+GP9UVWX8PfZ2JUKGg+O6aYt5gFPI/8AdOidsVd2VIOs9vWpX9mpSbTkZweU/Gh9rPKgOBy5ell8TMchRp3CeJYfz8ait31/Z9DUrCbk/cf9woD2N4+7Gb9Kj37qm7WaLODHHq7tz1YharNoHsP5j61Y7Y3YMcPs3/OovtERNxYVvICloureChaF3c3mPrR2/wAX7xQSHSe8eMBR501cXKY/I4Hod/1p1P8AmKbu73/bPrO+gYtNAf0vMeBq42DjmTFFFMW76gO35d0EfEVT2u8fJfpUhGh7ZH/ttj0ztp5VHKvqy3C/sjpfS7bPU4S4QxDMgtIpG8t2ZBHhrXK8MIIgaLuHM+HjWu9oF9urwwnSX04aLpWVwx7vgjH151T40eLLfJ4kVHSXafVr1KnttrcPL9NUOAw2YzUbE3CXYkkkkyT5mrzZS9g+Y/21qRhZY3FnN+3T3Cod0GU8ND461Nub28j8hUKdU/njQMYwu0rmHfrbchgfNSs6hqsNq7eGMu2ngqwtMrga7iYy+FIUdhvEwf8AMaj27YAMaacPOlorsE3VEm7cAtgQIJ9d1RGUgsV3REfCpNwaJ6/MUxcPf/niKYEfEXJCep/1UnYmLy3GH5hPu30MVvX9v1NQMEfvB5H5UxLs2TksyOG0KaeBAgg1Gu2Tk3bm14RpyqBhL7BdD+L6Ve94qTrIUnzikTKxx2m8V+hqLmqwxY7Z8m/2mq6gi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1015494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95086"/>
            <a:ext cx="10515600" cy="5646057"/>
          </a:xfrm>
        </p:spPr>
        <p:txBody>
          <a:bodyPr>
            <a:normAutofit/>
          </a:bodyPr>
          <a:lstStyle/>
          <a:p>
            <a:pPr marL="0" indent="0" algn="ctr">
              <a:buNone/>
            </a:pPr>
            <a:r>
              <a:rPr lang="en-US" baseline="30000" dirty="0" smtClean="0">
                <a:solidFill>
                  <a:schemeClr val="bg1">
                    <a:lumMod val="50000"/>
                  </a:schemeClr>
                </a:solidFill>
              </a:rPr>
              <a:t>2</a:t>
            </a:r>
            <a:r>
              <a:rPr lang="en-US" dirty="0" smtClean="0">
                <a:solidFill>
                  <a:schemeClr val="bg1">
                    <a:lumMod val="50000"/>
                  </a:schemeClr>
                </a:solidFill>
              </a:rPr>
              <a:t> </a:t>
            </a:r>
            <a:r>
              <a:rPr lang="en-US" dirty="0">
                <a:solidFill>
                  <a:schemeClr val="bg1">
                    <a:lumMod val="50000"/>
                  </a:schemeClr>
                </a:solidFill>
              </a:rPr>
              <a:t>For all of us make many mistakes. Anyone who makes no mistakes in speaking is perfect, able to keep the whole body in check with a bridle</a:t>
            </a:r>
            <a:r>
              <a:rPr lang="en-US" dirty="0" smtClean="0">
                <a:solidFill>
                  <a:schemeClr val="bg1">
                    <a:lumMod val="50000"/>
                  </a:schemeClr>
                </a:solidFill>
              </a:rPr>
              <a:t>.  </a:t>
            </a:r>
            <a:r>
              <a:rPr lang="en-US" baseline="30000" dirty="0">
                <a:solidFill>
                  <a:schemeClr val="bg1">
                    <a:lumMod val="50000"/>
                  </a:schemeClr>
                </a:solidFill>
              </a:rPr>
              <a:t>3</a:t>
            </a:r>
            <a:r>
              <a:rPr lang="en-US" dirty="0">
                <a:solidFill>
                  <a:schemeClr val="bg1">
                    <a:lumMod val="50000"/>
                  </a:schemeClr>
                </a:solidFill>
              </a:rPr>
              <a:t> If we put bits into the mouths of horses to make them obey us, we guide their whole bodies</a:t>
            </a:r>
            <a:r>
              <a:rPr lang="en-US" dirty="0" smtClean="0">
                <a:solidFill>
                  <a:schemeClr val="bg1">
                    <a:lumMod val="50000"/>
                  </a:schemeClr>
                </a:solidFill>
              </a:rPr>
              <a:t>.  </a:t>
            </a:r>
            <a:r>
              <a:rPr lang="en-US" baseline="30000" dirty="0">
                <a:solidFill>
                  <a:schemeClr val="bg1">
                    <a:lumMod val="50000"/>
                  </a:schemeClr>
                </a:solidFill>
              </a:rPr>
              <a:t>4</a:t>
            </a:r>
            <a:r>
              <a:rPr lang="en-US" dirty="0">
                <a:solidFill>
                  <a:schemeClr val="bg1">
                    <a:lumMod val="50000"/>
                  </a:schemeClr>
                </a:solidFill>
              </a:rPr>
              <a:t> Or look at ships: though they are so large that it takes strong winds to drive them, yet they are guided by a very small rudder wherever the will of the pilot directs</a:t>
            </a:r>
            <a:r>
              <a:rPr lang="en-US" dirty="0" smtClean="0">
                <a:solidFill>
                  <a:schemeClr val="bg1">
                    <a:lumMod val="50000"/>
                  </a:schemeClr>
                </a:solidFill>
              </a:rPr>
              <a:t>.  </a:t>
            </a:r>
            <a:r>
              <a:rPr lang="en-US" baseline="30000" dirty="0">
                <a:solidFill>
                  <a:schemeClr val="bg1">
                    <a:lumMod val="50000"/>
                  </a:schemeClr>
                </a:solidFill>
              </a:rPr>
              <a:t>5</a:t>
            </a:r>
            <a:r>
              <a:rPr lang="en-US" dirty="0">
                <a:solidFill>
                  <a:schemeClr val="bg1">
                    <a:lumMod val="50000"/>
                  </a:schemeClr>
                </a:solidFill>
              </a:rPr>
              <a:t> So also the tongue is a small member, yet it boasts of great exploits. How great a forest is set ablaze by a small fire</a:t>
            </a:r>
            <a:r>
              <a:rPr lang="en-US" dirty="0" smtClean="0">
                <a:solidFill>
                  <a:schemeClr val="bg1">
                    <a:lumMod val="50000"/>
                  </a:schemeClr>
                </a:solidFill>
              </a:rPr>
              <a:t>!  </a:t>
            </a:r>
            <a:r>
              <a:rPr lang="en-US" baseline="30000" dirty="0">
                <a:solidFill>
                  <a:schemeClr val="bg1">
                    <a:lumMod val="50000"/>
                  </a:schemeClr>
                </a:solidFill>
              </a:rPr>
              <a:t>6</a:t>
            </a:r>
            <a:r>
              <a:rPr lang="en-US" dirty="0">
                <a:solidFill>
                  <a:schemeClr val="bg1">
                    <a:lumMod val="50000"/>
                  </a:schemeClr>
                </a:solidFill>
              </a:rPr>
              <a:t> And the tongue is a fire. The tongue is placed among our members as a world of iniquity; it stains the whole body, sets on fire the cycle of nature, and is itself set on fire by hell</a:t>
            </a:r>
            <a:r>
              <a:rPr lang="en-US" dirty="0" smtClean="0">
                <a:solidFill>
                  <a:schemeClr val="bg1">
                    <a:lumMod val="50000"/>
                  </a:schemeClr>
                </a:solidFill>
              </a:rPr>
              <a:t>.  </a:t>
            </a:r>
            <a:r>
              <a:rPr lang="en-US" baseline="30000" dirty="0">
                <a:solidFill>
                  <a:schemeClr val="bg1">
                    <a:lumMod val="50000"/>
                  </a:schemeClr>
                </a:solidFill>
              </a:rPr>
              <a:t>7</a:t>
            </a:r>
            <a:r>
              <a:rPr lang="en-US" dirty="0">
                <a:solidFill>
                  <a:schemeClr val="bg1">
                    <a:lumMod val="50000"/>
                  </a:schemeClr>
                </a:solidFill>
              </a:rPr>
              <a:t> For every species of beast and bird, of reptile and sea creature, can be tamed and has been tamed by the human species</a:t>
            </a:r>
            <a:r>
              <a:rPr lang="en-US" dirty="0" smtClean="0">
                <a:solidFill>
                  <a:schemeClr val="bg1">
                    <a:lumMod val="50000"/>
                  </a:schemeClr>
                </a:solidFill>
              </a:rPr>
              <a:t>,  </a:t>
            </a:r>
            <a:r>
              <a:rPr lang="en-US" baseline="30000" dirty="0">
                <a:solidFill>
                  <a:schemeClr val="bg1">
                    <a:lumMod val="50000"/>
                  </a:schemeClr>
                </a:solidFill>
              </a:rPr>
              <a:t>8</a:t>
            </a:r>
            <a:r>
              <a:rPr lang="en-US" dirty="0">
                <a:solidFill>
                  <a:schemeClr val="bg1">
                    <a:lumMod val="50000"/>
                  </a:schemeClr>
                </a:solidFill>
              </a:rPr>
              <a:t> but no one can tame the tongue-- a restless evil, full of deadly poison</a:t>
            </a:r>
            <a:r>
              <a:rPr lang="en-US" dirty="0" smtClean="0">
                <a:solidFill>
                  <a:schemeClr val="bg1">
                    <a:lumMod val="50000"/>
                  </a:schemeClr>
                </a:solidFill>
              </a:rPr>
              <a:t>. (</a:t>
            </a:r>
            <a:r>
              <a:rPr lang="en-US" dirty="0">
                <a:solidFill>
                  <a:schemeClr val="bg1">
                    <a:lumMod val="50000"/>
                  </a:schemeClr>
                </a:solidFill>
              </a:rPr>
              <a:t>Jam </a:t>
            </a:r>
            <a:r>
              <a:rPr lang="en-US" dirty="0" smtClean="0">
                <a:solidFill>
                  <a:schemeClr val="bg1">
                    <a:lumMod val="50000"/>
                  </a:schemeClr>
                </a:solidFill>
              </a:rPr>
              <a:t>3:1-8 </a:t>
            </a:r>
            <a:r>
              <a:rPr lang="en-US" dirty="0">
                <a:solidFill>
                  <a:schemeClr val="bg1">
                    <a:lumMod val="50000"/>
                  </a:schemeClr>
                </a:solidFill>
              </a:rPr>
              <a:t>NRS)</a:t>
            </a:r>
            <a:endParaRPr lang="en-US" dirty="0">
              <a:solidFill>
                <a:schemeClr val="bg1">
                  <a:lumMod val="50000"/>
                </a:schemeClr>
              </a:solidFill>
            </a:endParaRPr>
          </a:p>
        </p:txBody>
      </p:sp>
    </p:spTree>
    <p:extLst>
      <p:ext uri="{BB962C8B-B14F-4D97-AF65-F5344CB8AC3E}">
        <p14:creationId xmlns:p14="http://schemas.microsoft.com/office/powerpoint/2010/main" val="1861190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95086"/>
            <a:ext cx="10515600" cy="5646057"/>
          </a:xfrm>
        </p:spPr>
        <p:txBody>
          <a:bodyPr>
            <a:normAutofit/>
          </a:bodyPr>
          <a:lstStyle/>
          <a:p>
            <a:pPr marL="0" indent="0" algn="ctr">
              <a:buNone/>
            </a:pPr>
            <a:r>
              <a:rPr lang="en-US" baseline="30000" dirty="0" smtClean="0"/>
              <a:t>2</a:t>
            </a:r>
            <a:r>
              <a:rPr lang="en-US" dirty="0" smtClean="0"/>
              <a:t> </a:t>
            </a:r>
            <a:r>
              <a:rPr lang="en-US" dirty="0"/>
              <a:t>For all of us make many mistakes. Anyone who makes no mistakes in speaking is perfect, able to keep the whole body in check with a </a:t>
            </a:r>
            <a:r>
              <a:rPr lang="en-US" dirty="0">
                <a:solidFill>
                  <a:schemeClr val="accent2"/>
                </a:solidFill>
              </a:rPr>
              <a:t>bridle</a:t>
            </a:r>
            <a:r>
              <a:rPr lang="en-US" dirty="0" smtClean="0"/>
              <a:t>.  </a:t>
            </a:r>
            <a:r>
              <a:rPr lang="en-US" baseline="30000" dirty="0"/>
              <a:t>3</a:t>
            </a:r>
            <a:r>
              <a:rPr lang="en-US" dirty="0"/>
              <a:t> If we put bits into the mouths of horses to make them obey us, we guide their whole bodies</a:t>
            </a:r>
            <a:r>
              <a:rPr lang="en-US" dirty="0" smtClean="0"/>
              <a:t>.  </a:t>
            </a:r>
            <a:r>
              <a:rPr lang="en-US" baseline="30000" dirty="0">
                <a:solidFill>
                  <a:schemeClr val="bg1">
                    <a:lumMod val="50000"/>
                  </a:schemeClr>
                </a:solidFill>
              </a:rPr>
              <a:t>4</a:t>
            </a:r>
            <a:r>
              <a:rPr lang="en-US" dirty="0">
                <a:solidFill>
                  <a:schemeClr val="bg1">
                    <a:lumMod val="50000"/>
                  </a:schemeClr>
                </a:solidFill>
              </a:rPr>
              <a:t> Or look at ships: though they are so large that it takes strong winds to drive them, yet they are guided by a very small rudder wherever the will of the pilot directs</a:t>
            </a:r>
            <a:r>
              <a:rPr lang="en-US" dirty="0" smtClean="0">
                <a:solidFill>
                  <a:schemeClr val="bg1">
                    <a:lumMod val="50000"/>
                  </a:schemeClr>
                </a:solidFill>
              </a:rPr>
              <a:t>.  </a:t>
            </a:r>
            <a:r>
              <a:rPr lang="en-US" baseline="30000" dirty="0">
                <a:solidFill>
                  <a:schemeClr val="bg1">
                    <a:lumMod val="50000"/>
                  </a:schemeClr>
                </a:solidFill>
              </a:rPr>
              <a:t>5</a:t>
            </a:r>
            <a:r>
              <a:rPr lang="en-US" dirty="0">
                <a:solidFill>
                  <a:schemeClr val="bg1">
                    <a:lumMod val="50000"/>
                  </a:schemeClr>
                </a:solidFill>
              </a:rPr>
              <a:t> So also the tongue is a small member, yet it boasts of great exploits. How great a forest is set ablaze by a small fire</a:t>
            </a:r>
            <a:r>
              <a:rPr lang="en-US" dirty="0" smtClean="0">
                <a:solidFill>
                  <a:schemeClr val="bg1">
                    <a:lumMod val="50000"/>
                  </a:schemeClr>
                </a:solidFill>
              </a:rPr>
              <a:t>!  </a:t>
            </a:r>
            <a:r>
              <a:rPr lang="en-US" baseline="30000" dirty="0">
                <a:solidFill>
                  <a:schemeClr val="bg1">
                    <a:lumMod val="50000"/>
                  </a:schemeClr>
                </a:solidFill>
              </a:rPr>
              <a:t>6</a:t>
            </a:r>
            <a:r>
              <a:rPr lang="en-US" dirty="0">
                <a:solidFill>
                  <a:schemeClr val="bg1">
                    <a:lumMod val="50000"/>
                  </a:schemeClr>
                </a:solidFill>
              </a:rPr>
              <a:t> And the tongue is a fire. The tongue is placed among our members as a world of iniquity; it stains the whole body, sets on fire the cycle of nature, and is itself set on fire by hell</a:t>
            </a:r>
            <a:r>
              <a:rPr lang="en-US" dirty="0" smtClean="0">
                <a:solidFill>
                  <a:schemeClr val="bg1">
                    <a:lumMod val="50000"/>
                  </a:schemeClr>
                </a:solidFill>
              </a:rPr>
              <a:t>.  </a:t>
            </a:r>
            <a:r>
              <a:rPr lang="en-US" baseline="30000" dirty="0">
                <a:solidFill>
                  <a:schemeClr val="bg1">
                    <a:lumMod val="50000"/>
                  </a:schemeClr>
                </a:solidFill>
              </a:rPr>
              <a:t>7</a:t>
            </a:r>
            <a:r>
              <a:rPr lang="en-US" dirty="0">
                <a:solidFill>
                  <a:schemeClr val="bg1">
                    <a:lumMod val="50000"/>
                  </a:schemeClr>
                </a:solidFill>
              </a:rPr>
              <a:t> For every species of beast and bird, of reptile and sea creature, can be tamed and has been tamed by the human species</a:t>
            </a:r>
            <a:r>
              <a:rPr lang="en-US" dirty="0" smtClean="0">
                <a:solidFill>
                  <a:schemeClr val="bg1">
                    <a:lumMod val="50000"/>
                  </a:schemeClr>
                </a:solidFill>
              </a:rPr>
              <a:t>,  </a:t>
            </a:r>
            <a:r>
              <a:rPr lang="en-US" baseline="30000" dirty="0">
                <a:solidFill>
                  <a:schemeClr val="bg1">
                    <a:lumMod val="50000"/>
                  </a:schemeClr>
                </a:solidFill>
              </a:rPr>
              <a:t>8</a:t>
            </a:r>
            <a:r>
              <a:rPr lang="en-US" dirty="0">
                <a:solidFill>
                  <a:schemeClr val="bg1">
                    <a:lumMod val="50000"/>
                  </a:schemeClr>
                </a:solidFill>
              </a:rPr>
              <a:t> but no one can tame the tongue-- a restless evil, full of deadly poison</a:t>
            </a:r>
            <a:r>
              <a:rPr lang="en-US" dirty="0" smtClean="0">
                <a:solidFill>
                  <a:schemeClr val="bg1">
                    <a:lumMod val="50000"/>
                  </a:schemeClr>
                </a:solidFill>
              </a:rPr>
              <a:t>. (</a:t>
            </a:r>
            <a:r>
              <a:rPr lang="en-US" dirty="0">
                <a:solidFill>
                  <a:schemeClr val="bg1">
                    <a:lumMod val="50000"/>
                  </a:schemeClr>
                </a:solidFill>
              </a:rPr>
              <a:t>Jam </a:t>
            </a:r>
            <a:r>
              <a:rPr lang="en-US" dirty="0" smtClean="0">
                <a:solidFill>
                  <a:schemeClr val="bg1">
                    <a:lumMod val="50000"/>
                  </a:schemeClr>
                </a:solidFill>
              </a:rPr>
              <a:t>3:1-8 </a:t>
            </a:r>
            <a:r>
              <a:rPr lang="en-US" dirty="0">
                <a:solidFill>
                  <a:schemeClr val="bg1">
                    <a:lumMod val="50000"/>
                  </a:schemeClr>
                </a:solidFill>
              </a:rPr>
              <a:t>NRS)</a:t>
            </a:r>
            <a:endParaRPr lang="en-US" dirty="0">
              <a:solidFill>
                <a:schemeClr val="bg1">
                  <a:lumMod val="50000"/>
                </a:schemeClr>
              </a:solidFill>
            </a:endParaRPr>
          </a:p>
        </p:txBody>
      </p:sp>
    </p:spTree>
    <p:extLst>
      <p:ext uri="{BB962C8B-B14F-4D97-AF65-F5344CB8AC3E}">
        <p14:creationId xmlns:p14="http://schemas.microsoft.com/office/powerpoint/2010/main" val="35472789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95086"/>
            <a:ext cx="10515600" cy="5646057"/>
          </a:xfrm>
        </p:spPr>
        <p:txBody>
          <a:bodyPr>
            <a:normAutofit/>
          </a:bodyPr>
          <a:lstStyle/>
          <a:p>
            <a:pPr marL="0" indent="0" algn="ctr">
              <a:buNone/>
            </a:pPr>
            <a:r>
              <a:rPr lang="en-US" baseline="30000" dirty="0" smtClean="0">
                <a:solidFill>
                  <a:schemeClr val="bg1">
                    <a:lumMod val="50000"/>
                  </a:schemeClr>
                </a:solidFill>
              </a:rPr>
              <a:t>2</a:t>
            </a:r>
            <a:r>
              <a:rPr lang="en-US" dirty="0" smtClean="0">
                <a:solidFill>
                  <a:schemeClr val="bg1">
                    <a:lumMod val="50000"/>
                  </a:schemeClr>
                </a:solidFill>
              </a:rPr>
              <a:t> </a:t>
            </a:r>
            <a:r>
              <a:rPr lang="en-US" dirty="0">
                <a:solidFill>
                  <a:schemeClr val="bg1">
                    <a:lumMod val="50000"/>
                  </a:schemeClr>
                </a:solidFill>
              </a:rPr>
              <a:t>For all of us make many mistakes. Anyone who makes no mistakes in speaking is perfect, able to keep the whole body in check with a bridle</a:t>
            </a:r>
            <a:r>
              <a:rPr lang="en-US" dirty="0" smtClean="0">
                <a:solidFill>
                  <a:schemeClr val="bg1">
                    <a:lumMod val="50000"/>
                  </a:schemeClr>
                </a:solidFill>
              </a:rPr>
              <a:t>.  </a:t>
            </a:r>
            <a:r>
              <a:rPr lang="en-US" baseline="30000" dirty="0">
                <a:solidFill>
                  <a:schemeClr val="bg1">
                    <a:lumMod val="50000"/>
                  </a:schemeClr>
                </a:solidFill>
              </a:rPr>
              <a:t>3</a:t>
            </a:r>
            <a:r>
              <a:rPr lang="en-US" dirty="0">
                <a:solidFill>
                  <a:schemeClr val="bg1">
                    <a:lumMod val="50000"/>
                  </a:schemeClr>
                </a:solidFill>
              </a:rPr>
              <a:t> If we put bits into the mouths of horses to make them obey us, we guide their whole bodies</a:t>
            </a:r>
            <a:r>
              <a:rPr lang="en-US" dirty="0" smtClean="0">
                <a:solidFill>
                  <a:schemeClr val="bg1">
                    <a:lumMod val="50000"/>
                  </a:schemeClr>
                </a:solidFill>
              </a:rPr>
              <a:t>.  </a:t>
            </a:r>
            <a:r>
              <a:rPr lang="en-US" baseline="30000" dirty="0"/>
              <a:t>4</a:t>
            </a:r>
            <a:r>
              <a:rPr lang="en-US" dirty="0"/>
              <a:t> Or look at ships: though they are so large that it takes strong winds to drive them, yet they are guided by a </a:t>
            </a:r>
            <a:r>
              <a:rPr lang="en-US" dirty="0">
                <a:solidFill>
                  <a:schemeClr val="accent2"/>
                </a:solidFill>
              </a:rPr>
              <a:t>very small rudder </a:t>
            </a:r>
            <a:r>
              <a:rPr lang="en-US" dirty="0"/>
              <a:t>wherever the will of the pilot directs</a:t>
            </a:r>
            <a:r>
              <a:rPr lang="en-US" dirty="0" smtClean="0"/>
              <a:t>.  </a:t>
            </a:r>
            <a:r>
              <a:rPr lang="en-US" baseline="30000" dirty="0"/>
              <a:t>5</a:t>
            </a:r>
            <a:r>
              <a:rPr lang="en-US" dirty="0"/>
              <a:t> So also the tongue is a small member, yet it boasts of great exploits. </a:t>
            </a:r>
            <a:r>
              <a:rPr lang="en-US" dirty="0">
                <a:solidFill>
                  <a:schemeClr val="bg1">
                    <a:lumMod val="50000"/>
                  </a:schemeClr>
                </a:solidFill>
              </a:rPr>
              <a:t>How great a forest is set ablaze by a small fire</a:t>
            </a:r>
            <a:r>
              <a:rPr lang="en-US" dirty="0" smtClean="0">
                <a:solidFill>
                  <a:schemeClr val="bg1">
                    <a:lumMod val="50000"/>
                  </a:schemeClr>
                </a:solidFill>
              </a:rPr>
              <a:t>!  </a:t>
            </a:r>
            <a:r>
              <a:rPr lang="en-US" baseline="30000" dirty="0">
                <a:solidFill>
                  <a:schemeClr val="bg1">
                    <a:lumMod val="50000"/>
                  </a:schemeClr>
                </a:solidFill>
              </a:rPr>
              <a:t>6</a:t>
            </a:r>
            <a:r>
              <a:rPr lang="en-US" dirty="0">
                <a:solidFill>
                  <a:schemeClr val="bg1">
                    <a:lumMod val="50000"/>
                  </a:schemeClr>
                </a:solidFill>
              </a:rPr>
              <a:t> And the tongue is a fire. The tongue is placed among our members as a world of iniquity; it stains the whole body, sets on fire the cycle of nature, and is itself set on fire by hell</a:t>
            </a:r>
            <a:r>
              <a:rPr lang="en-US" dirty="0" smtClean="0">
                <a:solidFill>
                  <a:schemeClr val="bg1">
                    <a:lumMod val="50000"/>
                  </a:schemeClr>
                </a:solidFill>
              </a:rPr>
              <a:t>.  </a:t>
            </a:r>
            <a:r>
              <a:rPr lang="en-US" baseline="30000" dirty="0">
                <a:solidFill>
                  <a:schemeClr val="bg1">
                    <a:lumMod val="50000"/>
                  </a:schemeClr>
                </a:solidFill>
              </a:rPr>
              <a:t>7</a:t>
            </a:r>
            <a:r>
              <a:rPr lang="en-US" dirty="0">
                <a:solidFill>
                  <a:schemeClr val="bg1">
                    <a:lumMod val="50000"/>
                  </a:schemeClr>
                </a:solidFill>
              </a:rPr>
              <a:t> For every species of beast and bird, of reptile and sea creature, can be tamed and has been tamed by the human species</a:t>
            </a:r>
            <a:r>
              <a:rPr lang="en-US" dirty="0" smtClean="0">
                <a:solidFill>
                  <a:schemeClr val="bg1">
                    <a:lumMod val="50000"/>
                  </a:schemeClr>
                </a:solidFill>
              </a:rPr>
              <a:t>,  </a:t>
            </a:r>
            <a:r>
              <a:rPr lang="en-US" baseline="30000" dirty="0">
                <a:solidFill>
                  <a:schemeClr val="bg1">
                    <a:lumMod val="50000"/>
                  </a:schemeClr>
                </a:solidFill>
              </a:rPr>
              <a:t>8</a:t>
            </a:r>
            <a:r>
              <a:rPr lang="en-US" dirty="0">
                <a:solidFill>
                  <a:schemeClr val="bg1">
                    <a:lumMod val="50000"/>
                  </a:schemeClr>
                </a:solidFill>
              </a:rPr>
              <a:t> but no one can tame the tongue-- a restless evil, full of deadly poison</a:t>
            </a:r>
            <a:r>
              <a:rPr lang="en-US" dirty="0" smtClean="0">
                <a:solidFill>
                  <a:schemeClr val="bg1">
                    <a:lumMod val="50000"/>
                  </a:schemeClr>
                </a:solidFill>
              </a:rPr>
              <a:t>. (</a:t>
            </a:r>
            <a:r>
              <a:rPr lang="en-US" dirty="0">
                <a:solidFill>
                  <a:schemeClr val="bg1">
                    <a:lumMod val="50000"/>
                  </a:schemeClr>
                </a:solidFill>
              </a:rPr>
              <a:t>Jam </a:t>
            </a:r>
            <a:r>
              <a:rPr lang="en-US" dirty="0" smtClean="0">
                <a:solidFill>
                  <a:schemeClr val="bg1">
                    <a:lumMod val="50000"/>
                  </a:schemeClr>
                </a:solidFill>
              </a:rPr>
              <a:t>3:1-8 </a:t>
            </a:r>
            <a:r>
              <a:rPr lang="en-US" dirty="0">
                <a:solidFill>
                  <a:schemeClr val="bg1">
                    <a:lumMod val="50000"/>
                  </a:schemeClr>
                </a:solidFill>
              </a:rPr>
              <a:t>NRS)</a:t>
            </a:r>
            <a:endParaRPr lang="en-US" dirty="0">
              <a:solidFill>
                <a:schemeClr val="bg1">
                  <a:lumMod val="50000"/>
                </a:schemeClr>
              </a:solidFill>
            </a:endParaRPr>
          </a:p>
        </p:txBody>
      </p:sp>
    </p:spTree>
    <p:extLst>
      <p:ext uri="{BB962C8B-B14F-4D97-AF65-F5344CB8AC3E}">
        <p14:creationId xmlns:p14="http://schemas.microsoft.com/office/powerpoint/2010/main" val="740425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a:t>
            </a:r>
            <a:r>
              <a:rPr lang="en-US" dirty="0"/>
              <a:t>Miss Julia Coleman</a:t>
            </a:r>
            <a:r>
              <a:rPr lang="en-US" dirty="0" smtClean="0"/>
              <a:t>?</a:t>
            </a:r>
            <a:endParaRPr lang="en-US" dirty="0"/>
          </a:p>
        </p:txBody>
      </p:sp>
      <p:sp>
        <p:nvSpPr>
          <p:cNvPr id="3" name="Content Placeholder 2"/>
          <p:cNvSpPr>
            <a:spLocks noGrp="1"/>
          </p:cNvSpPr>
          <p:nvPr>
            <p:ph idx="1"/>
          </p:nvPr>
        </p:nvSpPr>
        <p:spPr/>
        <p:txBody>
          <a:bodyPr/>
          <a:lstStyle/>
          <a:p>
            <a:pPr marL="0" indent="0">
              <a:buNone/>
            </a:pPr>
            <a:r>
              <a:rPr lang="en-US" dirty="0" smtClean="0"/>
              <a:t>.</a:t>
            </a:r>
            <a:endParaRPr lang="en-US" dirty="0"/>
          </a:p>
        </p:txBody>
      </p:sp>
      <p:pic>
        <p:nvPicPr>
          <p:cNvPr id="4" name="Picture 3"/>
          <p:cNvPicPr>
            <a:picLocks noChangeAspect="1"/>
          </p:cNvPicPr>
          <p:nvPr/>
        </p:nvPicPr>
        <p:blipFill>
          <a:blip r:embed="rId3"/>
          <a:stretch>
            <a:fillRect/>
          </a:stretch>
        </p:blipFill>
        <p:spPr>
          <a:xfrm>
            <a:off x="1529442" y="2923281"/>
            <a:ext cx="2438399" cy="3470714"/>
          </a:xfrm>
          <a:prstGeom prst="rect">
            <a:avLst/>
          </a:prstGeom>
        </p:spPr>
      </p:pic>
      <p:pic>
        <p:nvPicPr>
          <p:cNvPr id="7" name="Picture 6"/>
          <p:cNvPicPr>
            <a:picLocks noChangeAspect="1"/>
          </p:cNvPicPr>
          <p:nvPr/>
        </p:nvPicPr>
        <p:blipFill>
          <a:blip r:embed="rId4"/>
          <a:stretch>
            <a:fillRect/>
          </a:stretch>
        </p:blipFill>
        <p:spPr>
          <a:xfrm>
            <a:off x="397328" y="2042657"/>
            <a:ext cx="2549071" cy="1478461"/>
          </a:xfrm>
          <a:prstGeom prst="rect">
            <a:avLst/>
          </a:prstGeom>
        </p:spPr>
      </p:pic>
      <p:sp>
        <p:nvSpPr>
          <p:cNvPr id="8" name="TextBox 7"/>
          <p:cNvSpPr txBox="1"/>
          <p:nvPr/>
        </p:nvSpPr>
        <p:spPr>
          <a:xfrm>
            <a:off x="4205513" y="2303914"/>
            <a:ext cx="6475532" cy="3416320"/>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Never married</a:t>
            </a:r>
          </a:p>
          <a:p>
            <a:pPr marL="285750" indent="-285750">
              <a:buFont typeface="Arial" panose="020B0604020202020204" pitchFamily="34" charset="0"/>
              <a:buChar char="•"/>
            </a:pPr>
            <a:r>
              <a:rPr lang="en-US" sz="2400" dirty="0" smtClean="0"/>
              <a:t>Handicapped by polio</a:t>
            </a:r>
          </a:p>
          <a:p>
            <a:pPr marL="285750" indent="-285750">
              <a:buFont typeface="Arial" panose="020B0604020202020204" pitchFamily="34" charset="0"/>
              <a:buChar char="•"/>
            </a:pPr>
            <a:r>
              <a:rPr lang="en-US" sz="2400" dirty="0" smtClean="0"/>
              <a:t>Taught at a small city school in South Georgia</a:t>
            </a:r>
          </a:p>
          <a:p>
            <a:pPr marL="285750" indent="-285750">
              <a:buFont typeface="Arial" panose="020B0604020202020204" pitchFamily="34" charset="0"/>
              <a:buChar char="•"/>
            </a:pPr>
            <a:r>
              <a:rPr lang="en-US" sz="2400" dirty="0"/>
              <a:t>I</a:t>
            </a:r>
            <a:r>
              <a:rPr lang="en-US" sz="2400" dirty="0" smtClean="0"/>
              <a:t>ntroduced </a:t>
            </a:r>
            <a:r>
              <a:rPr lang="en-US" sz="2400" dirty="0"/>
              <a:t>students to classic works in both art and literature </a:t>
            </a:r>
            <a:endParaRPr lang="en-US" sz="2400" dirty="0"/>
          </a:p>
          <a:p>
            <a:pPr marL="285750" indent="-285750">
              <a:buFont typeface="Arial" panose="020B0604020202020204" pitchFamily="34" charset="0"/>
              <a:buChar char="•"/>
            </a:pPr>
            <a:r>
              <a:rPr lang="en-US" sz="2400" dirty="0" smtClean="0"/>
              <a:t>Emphasizing </a:t>
            </a:r>
            <a:r>
              <a:rPr lang="en-US" sz="2400" dirty="0"/>
              <a:t>enduring values and good </a:t>
            </a:r>
            <a:r>
              <a:rPr lang="en-US" sz="2400" dirty="0" smtClean="0"/>
              <a:t>citizenship</a:t>
            </a:r>
          </a:p>
          <a:p>
            <a:pPr marL="285750" indent="-285750">
              <a:buFont typeface="Arial" panose="020B0604020202020204" pitchFamily="34" charset="0"/>
              <a:buChar char="•"/>
            </a:pPr>
            <a:r>
              <a:rPr lang="en-US" sz="2400" dirty="0" smtClean="0"/>
              <a:t>She was kind hearted</a:t>
            </a:r>
          </a:p>
          <a:p>
            <a:pPr marL="285750" indent="-285750">
              <a:buFont typeface="Arial" panose="020B0604020202020204" pitchFamily="34" charset="0"/>
              <a:buChar char="•"/>
            </a:pPr>
            <a:r>
              <a:rPr lang="en-US" sz="2400" dirty="0" smtClean="0"/>
              <a:t>She was a small rudder that guided a big ship</a:t>
            </a:r>
          </a:p>
        </p:txBody>
      </p:sp>
    </p:spTree>
    <p:extLst>
      <p:ext uri="{BB962C8B-B14F-4D97-AF65-F5344CB8AC3E}">
        <p14:creationId xmlns:p14="http://schemas.microsoft.com/office/powerpoint/2010/main" val="18066608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95086"/>
            <a:ext cx="10515600" cy="5646057"/>
          </a:xfrm>
        </p:spPr>
        <p:txBody>
          <a:bodyPr>
            <a:normAutofit/>
          </a:bodyPr>
          <a:lstStyle/>
          <a:p>
            <a:pPr marL="0" indent="0" algn="ctr">
              <a:buNone/>
            </a:pPr>
            <a:r>
              <a:rPr lang="en-US" baseline="30000" dirty="0" smtClean="0">
                <a:solidFill>
                  <a:schemeClr val="bg1">
                    <a:lumMod val="50000"/>
                  </a:schemeClr>
                </a:solidFill>
              </a:rPr>
              <a:t>2</a:t>
            </a:r>
            <a:r>
              <a:rPr lang="en-US" dirty="0" smtClean="0">
                <a:solidFill>
                  <a:schemeClr val="bg1">
                    <a:lumMod val="50000"/>
                  </a:schemeClr>
                </a:solidFill>
              </a:rPr>
              <a:t> </a:t>
            </a:r>
            <a:r>
              <a:rPr lang="en-US" dirty="0">
                <a:solidFill>
                  <a:schemeClr val="bg1">
                    <a:lumMod val="50000"/>
                  </a:schemeClr>
                </a:solidFill>
              </a:rPr>
              <a:t>For all of us make many mistakes. Anyone who makes no mistakes in speaking is perfect, able to keep the whole body in check with a bridle</a:t>
            </a:r>
            <a:r>
              <a:rPr lang="en-US" dirty="0" smtClean="0">
                <a:solidFill>
                  <a:schemeClr val="bg1">
                    <a:lumMod val="50000"/>
                  </a:schemeClr>
                </a:solidFill>
              </a:rPr>
              <a:t>.  </a:t>
            </a:r>
            <a:r>
              <a:rPr lang="en-US" baseline="30000" dirty="0">
                <a:solidFill>
                  <a:schemeClr val="bg1">
                    <a:lumMod val="50000"/>
                  </a:schemeClr>
                </a:solidFill>
              </a:rPr>
              <a:t>3</a:t>
            </a:r>
            <a:r>
              <a:rPr lang="en-US" dirty="0">
                <a:solidFill>
                  <a:schemeClr val="bg1">
                    <a:lumMod val="50000"/>
                  </a:schemeClr>
                </a:solidFill>
              </a:rPr>
              <a:t> If we put bits into the mouths of horses to make them obey us, we guide their whole bodies</a:t>
            </a:r>
            <a:r>
              <a:rPr lang="en-US" dirty="0" smtClean="0">
                <a:solidFill>
                  <a:schemeClr val="bg1">
                    <a:lumMod val="50000"/>
                  </a:schemeClr>
                </a:solidFill>
              </a:rPr>
              <a:t>.  </a:t>
            </a:r>
            <a:r>
              <a:rPr lang="en-US" baseline="30000" dirty="0">
                <a:solidFill>
                  <a:schemeClr val="bg1">
                    <a:lumMod val="50000"/>
                  </a:schemeClr>
                </a:solidFill>
              </a:rPr>
              <a:t>4</a:t>
            </a:r>
            <a:r>
              <a:rPr lang="en-US" dirty="0">
                <a:solidFill>
                  <a:schemeClr val="bg1">
                    <a:lumMod val="50000"/>
                  </a:schemeClr>
                </a:solidFill>
              </a:rPr>
              <a:t> Or look at ships: though they are so large that it takes strong winds to drive them, yet they are guided by a very small rudder wherever the will of the pilot directs</a:t>
            </a:r>
            <a:r>
              <a:rPr lang="en-US" dirty="0" smtClean="0">
                <a:solidFill>
                  <a:schemeClr val="bg1">
                    <a:lumMod val="50000"/>
                  </a:schemeClr>
                </a:solidFill>
              </a:rPr>
              <a:t>.  </a:t>
            </a:r>
            <a:r>
              <a:rPr lang="en-US" baseline="30000" dirty="0">
                <a:solidFill>
                  <a:schemeClr val="bg1">
                    <a:lumMod val="50000"/>
                  </a:schemeClr>
                </a:solidFill>
              </a:rPr>
              <a:t>5</a:t>
            </a:r>
            <a:r>
              <a:rPr lang="en-US" dirty="0">
                <a:solidFill>
                  <a:schemeClr val="bg1">
                    <a:lumMod val="50000"/>
                  </a:schemeClr>
                </a:solidFill>
              </a:rPr>
              <a:t> So also the tongue is a small member, yet it boasts of great exploits. </a:t>
            </a:r>
            <a:r>
              <a:rPr lang="en-US" dirty="0"/>
              <a:t>How great a forest is set ablaze by </a:t>
            </a:r>
            <a:r>
              <a:rPr lang="en-US" dirty="0">
                <a:solidFill>
                  <a:schemeClr val="accent2"/>
                </a:solidFill>
              </a:rPr>
              <a:t>a small fire</a:t>
            </a:r>
            <a:r>
              <a:rPr lang="en-US" dirty="0" smtClean="0"/>
              <a:t>!  </a:t>
            </a:r>
            <a:r>
              <a:rPr lang="en-US" baseline="30000" dirty="0"/>
              <a:t>6</a:t>
            </a:r>
            <a:r>
              <a:rPr lang="en-US" dirty="0"/>
              <a:t> And the tongue is a fire. The tongue is placed among our members as a world of iniquity; it stains the whole body, sets on fire the cycle of nature, and is itself set on fire by hell</a:t>
            </a:r>
            <a:r>
              <a:rPr lang="en-US" dirty="0" smtClean="0"/>
              <a:t>.  </a:t>
            </a:r>
            <a:r>
              <a:rPr lang="en-US" baseline="30000" dirty="0"/>
              <a:t>7</a:t>
            </a:r>
            <a:r>
              <a:rPr lang="en-US" dirty="0"/>
              <a:t> </a:t>
            </a:r>
            <a:r>
              <a:rPr lang="en-US" dirty="0">
                <a:solidFill>
                  <a:schemeClr val="bg1">
                    <a:lumMod val="50000"/>
                  </a:schemeClr>
                </a:solidFill>
              </a:rPr>
              <a:t>For every species of beast and bird, of reptile and sea creature, can be tamed and has been tamed by the human species</a:t>
            </a:r>
            <a:r>
              <a:rPr lang="en-US" dirty="0" smtClean="0">
                <a:solidFill>
                  <a:schemeClr val="bg1">
                    <a:lumMod val="50000"/>
                  </a:schemeClr>
                </a:solidFill>
              </a:rPr>
              <a:t>,  </a:t>
            </a:r>
            <a:r>
              <a:rPr lang="en-US" baseline="30000" dirty="0">
                <a:solidFill>
                  <a:schemeClr val="bg1">
                    <a:lumMod val="50000"/>
                  </a:schemeClr>
                </a:solidFill>
              </a:rPr>
              <a:t>8</a:t>
            </a:r>
            <a:r>
              <a:rPr lang="en-US" dirty="0">
                <a:solidFill>
                  <a:schemeClr val="bg1">
                    <a:lumMod val="50000"/>
                  </a:schemeClr>
                </a:solidFill>
              </a:rPr>
              <a:t> but no one can tame the tongue-- a restless evil, full of deadly poison</a:t>
            </a:r>
            <a:r>
              <a:rPr lang="en-US" dirty="0" smtClean="0">
                <a:solidFill>
                  <a:schemeClr val="bg1">
                    <a:lumMod val="50000"/>
                  </a:schemeClr>
                </a:solidFill>
              </a:rPr>
              <a:t>. (</a:t>
            </a:r>
            <a:r>
              <a:rPr lang="en-US" dirty="0">
                <a:solidFill>
                  <a:schemeClr val="bg1">
                    <a:lumMod val="50000"/>
                  </a:schemeClr>
                </a:solidFill>
              </a:rPr>
              <a:t>Jam </a:t>
            </a:r>
            <a:r>
              <a:rPr lang="en-US" dirty="0" smtClean="0">
                <a:solidFill>
                  <a:schemeClr val="bg1">
                    <a:lumMod val="50000"/>
                  </a:schemeClr>
                </a:solidFill>
              </a:rPr>
              <a:t>3:1-8 </a:t>
            </a:r>
            <a:r>
              <a:rPr lang="en-US" dirty="0">
                <a:solidFill>
                  <a:schemeClr val="bg1">
                    <a:lumMod val="50000"/>
                  </a:schemeClr>
                </a:solidFill>
              </a:rPr>
              <a:t>NRS)</a:t>
            </a:r>
            <a:endParaRPr lang="en-US" dirty="0">
              <a:solidFill>
                <a:schemeClr val="bg1">
                  <a:lumMod val="50000"/>
                </a:schemeClr>
              </a:solidFill>
            </a:endParaRPr>
          </a:p>
        </p:txBody>
      </p:sp>
    </p:spTree>
    <p:extLst>
      <p:ext uri="{BB962C8B-B14F-4D97-AF65-F5344CB8AC3E}">
        <p14:creationId xmlns:p14="http://schemas.microsoft.com/office/powerpoint/2010/main" val="1066537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can it be such a big deal?</a:t>
            </a:r>
            <a:endParaRPr lang="en-US" dirty="0"/>
          </a:p>
        </p:txBody>
      </p:sp>
      <p:sp>
        <p:nvSpPr>
          <p:cNvPr id="3" name="Content Placeholder 2"/>
          <p:cNvSpPr>
            <a:spLocks noGrp="1"/>
          </p:cNvSpPr>
          <p:nvPr>
            <p:ph idx="1"/>
          </p:nvPr>
        </p:nvSpPr>
        <p:spPr/>
        <p:txBody>
          <a:bodyPr/>
          <a:lstStyle/>
          <a:p>
            <a:pPr marL="0" indent="0">
              <a:buNone/>
            </a:pPr>
            <a:r>
              <a:rPr lang="en-US" dirty="0" smtClean="0"/>
              <a:t>.</a:t>
            </a:r>
            <a:endParaRPr lang="en-US" dirty="0"/>
          </a:p>
        </p:txBody>
      </p:sp>
      <p:sp>
        <p:nvSpPr>
          <p:cNvPr id="8" name="TextBox 7"/>
          <p:cNvSpPr txBox="1"/>
          <p:nvPr/>
        </p:nvSpPr>
        <p:spPr>
          <a:xfrm>
            <a:off x="4209139" y="2044699"/>
            <a:ext cx="6475532" cy="3785652"/>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“Come on – the Red Skins name shows that we like Native Americans.  Native Americans aren’t being harmed!” – Redskins Fan</a:t>
            </a:r>
          </a:p>
          <a:p>
            <a:pPr marL="285750" indent="-285750">
              <a:buFont typeface="Arial" panose="020B0604020202020204" pitchFamily="34" charset="0"/>
              <a:buChar char="•"/>
            </a:pPr>
            <a:r>
              <a:rPr lang="en-US" sz="2400" dirty="0" smtClean="0"/>
              <a:t>“The </a:t>
            </a:r>
            <a:r>
              <a:rPr lang="en-US" sz="2400" dirty="0"/>
              <a:t>word came from a time when there was a bounty on Native Americans, and people would kill them and present their </a:t>
            </a:r>
            <a:r>
              <a:rPr lang="en-US" sz="2400" dirty="0" smtClean="0"/>
              <a:t>‘redskins’ </a:t>
            </a:r>
            <a:r>
              <a:rPr lang="en-US" sz="2400" dirty="0"/>
              <a:t>or bloody scalps as proof to get </a:t>
            </a:r>
            <a:r>
              <a:rPr lang="en-US" sz="2400" dirty="0" smtClean="0"/>
              <a:t>paid” -- </a:t>
            </a:r>
            <a:r>
              <a:rPr lang="en-US" sz="2400" dirty="0"/>
              <a:t>Melanie </a:t>
            </a:r>
            <a:r>
              <a:rPr lang="en-US" sz="2400" dirty="0" smtClean="0"/>
              <a:t>Benjamin, Female Chief of the Mile Lacs Band of Ojibwe.</a:t>
            </a:r>
          </a:p>
          <a:p>
            <a:pPr marL="285750" indent="-285750">
              <a:buFont typeface="Arial" panose="020B0604020202020204" pitchFamily="34" charset="0"/>
              <a:buChar char="•"/>
            </a:pPr>
            <a:r>
              <a:rPr lang="en-US" sz="2400" dirty="0" smtClean="0"/>
              <a:t>The name is small fire that does great harm to Native Americans.</a:t>
            </a:r>
          </a:p>
        </p:txBody>
      </p:sp>
      <p:sp>
        <p:nvSpPr>
          <p:cNvPr id="5" name="AutoShape 2" descr="data:image/jpeg;base64,/9j/4AAQSkZJRgABAQAAAQABAAD/2wCEAAkGBxQSERQSEhQWFRUVFRYXGBQVGBcWGhUWFR0WGRsaGRYaHSggGBolHBsYITIhJSkrMi4uFx8zODMsNygtLisBCgoKDg0OGxAQGy8mICQvLDQvLDAsLCwsLC8sNC8sLSwsLCwsLC8sLCwsLCwsLywsLCwuLCwsLCwsLCwsLCwsLP/AABEIALgBEgMBEQACEQEDEQH/xAAcAAACAgMBAQAAAAAAAAAAAAAABwUGAwQIAgH/xABLEAACAQICBAcOBAMGBQUBAAABAgMAEQQGBRIhMQcTIkFRYXEyNDVCUnJzgYKRobGywRR0s8MjktEWM2Jj0vAkU4Oi4RVDVJPCF//EABsBAQACAwEBAAAAAAAAAAAAAAAFBgIDBAEH/8QAPxEAAgECAwQGCQIFAwQDAAAAAAECAxEEITEFEjJBNFFhcYGxBhMiM4KRwcLRofAUFVJy4SNC8SQ1YrIWotL/2gAMAwEAAhEDEQA/AFnXhNkrlPv2Dzm+lq4dp9Eqd31RspcaGmaoxIDSg7lewfKvo0OFFSlxM5jz/wCE8Z6dvtXpKUfdxIGhtCgCgCgCgCgCgCgCgCgCgCgCgCgCgCgCgCgCgCgCgCgPlegL0GYXoMzqTJPg3A/lMP8AppXkdCHq8b72VnM/fUvs/QtUra/TJ+HkiwYHo8fHzYtOEjfh+yX9qpL0e0q/D9xlieRTasZyhQBQErlPv2Dzm+lq4dp9Eqd31RspcaGmaoxIDSg7lewfKvo0OFFSlxM5jz/4Txnp2+1ekpR93EgaG0KAKAKAKAKAKAKAKAKAKAKA+XoAoD7QBQBQBQBQBQBQBQHygCgCgOpMk+DcD+Uw/wCmlI6EPV433srOZ++pfZ+hapW1+mT8PJFgwPR4+PmxacJG/D9kv7VSXo9pV+H7jLE8im1YzlCgCgJXKffsHnN9LVw7T6JU7vqjZS40NM1RiQGlB3K9g+VfRocKKlLiZzHn/wAJ4z07favSUo+7iQNDaFAFAFAFAFAFAFAFAbmjdFy4htWJC3S25V7W3Ds31zYjF0cOr1Hbs5vwNkKcpaFu0dkdALzuWPkpyV9+8/CoCvt6o8qUbdrzf48zpWHitcydwmXMOuxIFY9a6595uajpY7F1Xxvwy8jP2I9SN4aCX/4w/wDqH+mvL4z/AM//ALGPraXWvmjTxmX8O2x4EHYuo3vFjXkcbiqT45eOf6My9iXUyv6RyMpuYHKnyX2r/MBcfGpTD7emsq0brrWT+Wnka50IvQp+kMBJA2pKpU819zdancRVhoYinXjvU3deXf1HLKLjqa1bjEKAKAKAKAKAKAKA+UB1JknwbgfymH/TSkdCHq8b72VnM/fUvs/QtUra/TJ+HkiwYHo8fHzYtOEjfh+yX9qpL0e0q/D9xlieRTasZyhQBQErlPv2Dzm+lq4dp9Eqd31RspcaGmaoxIDSg7lewfKvo0OFFSlxM5jz/wCE8Z6dvtXpKUfdxIGhtCgCgCgCgCgCgCgLDljLRxH8SS6xA8297cw6B1+7qh9pbUWH/wBOnnLy/wAnTSo3zkMzQ+iCQI4UCovRsUf1NVyjh6+MqXWb5tmdfEQor2vkWrBZfjQXblnr3e7+tWPDbFoU86ntP9PkQ1bH1Z8OSPGnczYPAKPxE0cVxcINrEdUagkjrtUvCnGCtFJHFKTbzZS8bw4YFDaOKeQeUFVR/wBzX+FZmJ8w3DXo+TZLFMnnIjj4Nf4VrnShNWkk+9GSlKOhZdHLg8fEZcHKpH+DxSeZ0O1T7qicTsWjUzh7L/T5HdR2hUg7SzRDaZ0PYGOdAyndcXB6weY/Gq7UpYjBVL6PrXP99RMUq1OvHL5CyzLlxsMddLtETv50J5m6ug/7Nl2dtOOJW5PKfn2r8ftaqtLdzWhA1KmgKAKAKAKAKAKAKA6jyT4NwP5TD/ppSOhD1eN97KzmfvqX2foWqVtfpk/DyRYMD0ePj5sWnCRvw/ZL+1Ul6PaVfh+4yxPIptWM5QoAoCVyn37B5zfS1cO0+iVO76o2UuNDTNUYkBpQdyvYPlX0aHCipS4mcx5/8J4z07favSUo+7iQNDaFAFAFAFAFAYcTNqLfrA/r8L14+wxnNQV2TGVNG/jJrbeLSxdt1x5I6z/Wo/aOOWGp5cT0/Jvw8VU9rkv1HFoTRXGEIo1UQAG2wAcwFVjBYOeLq56c3++bNmLxKoxvzehd4IFjUKosBzCrpRowowUIKyK7Ocpy3pPMqun80MwKYNl8bWxT7Y4wndsguON1edrhAdhJbkHeoGpysc0afmL4mZjK85MjfxpFKtJY2uVJJXs5uqvGZI+4KaBNR2SR2UglCUCMNuzaDz25j0ddeqwzJzGaUwE2q8eEMUwJ5BbWhnDbNVlTUMTDmZLdnODa1EYtux6y/pSTAYxcThQwTZrws45Snuoy3jDfYkdHr178Ta6Mjo3QulsPpHDCWIh0bYwOxkcWurDerC494O41rrUIVoOE1dGMJyhK8cmVzTWiuLJRhrI4O/cy84PXVLxmEqYOrk+1P980WPC4lVoX58xQ5k0QcNMVF9RtqE9HOD1j+lWrZ2NWKpXfEtfz4mutT3XdaEVXeaQoAoAoAoAoAoDqPJPg3A/lMP8AppSOhD1eN97KzmfvqX2foWqVtfpk/DyRYMD0ePj5sWnCRvw/ZL+1Ul6PaVfh+4yxPIptWM5QoAoCVyn37B5zfS1cO0+iVO76o2UuNDTNUYkBpQdyvYPlX0aHCipS4mcx5/8ACeM9O32r0lKPu4kDQ2hQBQBQBQBQH3BqGV34yBXOvGvGyMNVGV42vHqG7ENcNcWsN9c8sTuO25J9qSt5kfXTqSackrcho5S0QYMOkZs0jnWdh4zv2+qqdjsRLFYhyXckTlCCpUUnyQ0dGYMQxhRv3k9JO+rdgcKsNRUFrz7yvYis6tRyZW9LY9sW3FoNbD6xRVBKnGSL3QLDuMKnjt455IuNj9yVjnbMGFZXxwwCjX4pUnxU1gFJSxhgRQeQqsQ+pzBRvLMaN8wkc65owhhxuJiPiTyr6gxt8K8Z6iLrw9M2D/vF84V49DKHEiw1oO4tXBvmn/0/F/xDbDz2WUk7I2HcSdm2x6jfmrZB8jmrQ/3IfOlMGJoyvPvU9B5q5sfhViaLhz5d4w9Z0ZqQrM3aM47DutuXHdl6brvHrFx7qqmzsQ8NiFfR5P8AfYWVpTj3/tCtq7kcfaAKAKAKAKAKA6jyT4NwP5TD/ppSOhD1eN97KzmfvqX2foWqVtfpk/DyRYMD0ePj5sWnCRvw/ZL+1Ul6PaVfh+4yxPIptWM5QoAoCVyn37B5zfS1cO0+iVO76o2UuNDTNUYkBpQdyvYPlX0aHCipS4mcx5/8J4z07favSUo+7iQNDaFAFAFAFAfY42dlRBrO7BVXpZjYD30MZzUIuT5Flg0KpGHXYyvPEimwN0UTTSOOgyARP5roOatG0KvqcNOS6vPIjsIvW4hb3eNfLkGtOCdyAt69w+fwqp7HoqpiU3yzJjaFTdo26ySzfpERxpFrFOOJDON6QIC0zixuDqjUBHjSJV1iivMr2H01y/w+EMYxZEYIIDQ4DDXAVCVIVnAsNQG7O48UC2TMUTeW8EIzimTaQ3FK7G5laIF3dv8AEZpJAfNHQLePkEcz5t0uMZjJsSF1eNYNq9BsAfiK8ZkiIrw9NzRS3kHUCaxnobaK9omzWk6yOwzuZVe19RwSjk6h1SCFNjcg229tbconK1KbOpso5gTH4VMQg1da6ul7mORdjLfn27jzgiszT2EJmLD6k7dDAN79/wAR8apO1qKpYl255/P/ACWHZ9TforsyEfpjC8VPLHzK7W807R8CKtuDq+toQn1pf5MaqtNmpXQawoAoAoAoAoDqPJPg3A/lMP8AppSOhD1eN97KzmfvqX2foWqVtfpk/DyRYMD0ePj5sWnCRvw/ZL+1Ul6PaVfh+4yxPIptWM5QoAoCVyn37B5zfS1cO0+iVO76o2UuNDTNUYkBpQdyvYPlX0aHCipS4mcx5/8ACeM9O32r0lKPu4kDQ2hQBQBQBQE/k/BGSQ6m2eQNBhRtAEki2lmJtuhiJbtYc9ZLrI/GVLtQ6i7Q6AkjwcOLX+L+HnxLOAuqXhUDDB0QEjkxwqQvOL8+/l2jh3iKEqcXn+ORqwlZUaim1loXLJhDB3UggqhBG4g3Nx8Kgtg02p1L6qyJDack1Cwv+EjRmK0ppYYTDXWKCOOOWTaFQzfxW1tvK2KnJ6VFWe2REXJbJWVYcJi8biVJOHwpEcYYCxlhjHGynZyit2UHmLSbqy7Dw98IeMmwGjMNMlxJrSLKVNrSYqKYs1+qVrjso3mwlkc81gZBQG9odeWT0KftWE9DdR4iUlxCrvI7BtPurWk2dDmkfOP3iwBAvYndfcCemvbHm8NDgO0qyz4jCHuZEE6jyXTVR/eGT+Ws4PI56ys79Zfc3Jyoz1MPdb+tVrb69uD7GSeynlJdwk86pbGSdYQ/9oH2qT2NK+Ej2X8zqxC9rwIOpQ0BQBQBQBQHygOpMk+DcD+Uw/6aUjoQ9Xjfeys5n76l9n6FqlbX6ZPw8kWDA9Hj4+bFpwkb8P2S/tVJej2lX4fuMsTyKbVjOUKAKAlcp9+wec30tXDtPolTu+qNlLjQ0zVGJAaUHcr2D5V9GhwoqUuJnMef/CeM9O32r0lKPu4kDQ2hQBQBQAFJIVRrMxCqo3szGygdpIFDGc1CLkxlYfQcuHxkGHYcXDhNHzSSSC2tMSVeYhgborSEJtsSqOBsN62LIhJPeu2X/DYaeDRcKwAPNDBGTE26YhQXS/is12seY2vcXFecxyILgbn1sJbVKjlBVbeEWSQKD2AgeqobDbscfWiudn+fM7qt3h6bfai7pho4OOlUWLkyyHymVVW59lQPVUucQtOCnSEukMPNr6qojiPUXxjLI08zt0lgQnv66yvzPGuRVuGPO7YnXwUakRw4lw8g7l2j2KoPVdifVXmiPUKqvD0KAmdEQ2UsfG+QrVN5nVRjZXMowS8Zr+u3X015vO1jL1a3t4xy6lrtGxJuTsJIv0nmr1X6zF7trtHRfBhl6PDYGB+JVJ5IkMjg6zNfaOVc2FrHVGy5NbTlNnN78uMdCk+8j+lVbb8r1IR6l5/8EzsuPsyYkc5ya2Ml/wAOovuUH71KbHhu4SPbd/qdWIftLuIWpQ5woAoAoAoD5QHUmSfBuB/KYf8ATSkdCHq8b72VnM/fUvs/QtUra/TJ+HkiwYHo8fHzYtOEjfh+yX9qpL0e0q/D9xlieRTasZyhQBQErlPv2Dzm+lq4dp9Eqd31RspcaGmaoxIDSg7lewfKvo0OFFSlxM5jz/4Txnp2+1ekpR93EgaG0KAKAKAuvBFoX8RjxKwvHhV4ztle6xj1cpu1Vr04cZPSC7y4LjGxbaXkddQpEMABvBIaa7DzuMQ1miPYyQLDqH2rAzFlwe4ni5sQCdn47FR+oyXHxPxqv4iqqO1E3zST8f2iSpwdTBvsYxtIMohkL7VCOWB51AN/hVgRGPQ5ayjj8fLN+FwLlHxEokbUAWxXW5Ra11Rbluqw57V7diwy+EbJ8GC0OIo7szYqJ2kbazSMpRmvzXAJt1mjeTZlCN5JCi0Xl6bEYiPDRBS0rEKzEKoABZmYncAoJPZsvWKkmZSg46jUzPwMwYbR7ypiNadF1y8zrFEVUXYKuoxJO4AsNpG3mPpgKePHsgCuv2NvvWDinob1VlHJo2YdJI2w3Xt3e+sXBmyNaLNzCSq0kagCQmSP+GLHjOUvItz62710incVJJwdmdXVtOQo+nsUHmdr8leTfqXf8b1RtpVvXYmTXcvD/JY8FS3KKvzzEhpHE8bLJJ5bsw7CdnwtVyw1L1VGNPqS/wAmurLek2a9bjWFAFAFAFAfKA6kyT4NwP5TD/ppSOhD1eN97KzmfvqX2foWqVtfpk/DyRYMD0ePj5sWnCRvw/ZL+1Ul6PaVfh+4yxPIptWM5QoAoCVyn37B5zfS1cO0+iVO76o2UuNDTNUYkBpQdyvYPlX0aHCipS4mcx5/8J4z07favSUo+7iQNDaFAFAFAO7gtwq4TRIxDjbO/HMehGZUQ9gQBvWayS5ENVnvScjR0bhHc47EcYfw76RUJEOTrvx0ETu53kDVKqu7eSN1sk8zU9C25p0hNhCMUv8AEwyC2Iitykj55oyNp1fGU3uBcWsb49hkL3LLQLLjI8K6vEMSZIypBASVEYAW5gdYeqqnt+DVeMuteTJzZedJrtGP+I/E4KZB/eGGRD5zKQD66mtmYxYikr8S1/JG4zDujNrk9CrcEmRFwUKYqUEYqWPlA/8AtoxDBbczWC39YqSZyld4ZcxrNMmDiIKwEvKd/wDFIsqA/wCFSSfOHQa1zdlY3UY3lcXcUhV0dTZ43V0awOq6EMpsesVrTsdMoqSsyWTR2L02cRIwZ8UkqtrkkRCFtjIB3MYTkuOdgX3kC+5O5xNWdmVdzxsJ8pT77f1FYcMjob34do3eBjJ2Fn0fx+Jw8crNM+qzgkhF1Vt0W1g3vrYco1MFomCEARQRRhe51EVbdlhsoemLTmP4qPYeU2xf6+qozaeMWHpWT9p5L8nVg8P66p2LUVOd9JcVhzGDy5eT7HjH3bPaqA2NhvW4jfekc/Hl+fAn60t2AuKuJwhQBQBQBQBQBQHUeSfBuB/KYf8ATSkdCHq8b72VnM/fUvs/QtUra/TJ+HkiwYHo8fHzYtOEjfh+yX9qpL0e0q/D9xlieRTasZyhQBQErlPv2Dzm+lq4dp9Eqd31RspcaGmaoxIDSg7lewfKvo0OFFSlxM5jz/4Txnp2+1ekpR93EgaG0KAKAFhMhEa91IyovnOQo+JFemurLdg2dLaWwkSYFsMxCRmEwDqBQqB1Ho67V6rtkNoip5Qi1dBYQFru8kMxudra+KRyek7xtr1ah6DAxjoEPGEBDyTrbuVybHtvb11iZHODMNHaRxCwA8XHPImoTe8dxyb9I5j1DrrkxuEjiabg9eT6mS+AqbkOwZ+hNLjkzwtrKRu6Rzg9B+VU6lUq4Kt1NarrJGtQjWhuvwZcxMuKhZUkeMspUshAdL9BIIB67VcsJjKeIjvQfeuorlahKlLdkVqDgq0cBykmkPOzzy3J6TqMBc9ldNka1JpWTNbSXBJgnB4lpoG5rOZVvs3rJcn1MN9eOKMlVmuYuswcHmLwM0eIAkljjdSZ8H/eqoO/ijtVh1Fhs2kUSsezmpd5GZjGHlCYrR6/wUQDFnizG6TysxDulyqoxIC6pIWxGzZdJXQpy3ZDt4LIQmicJbnjLetmZj86yNb1ZYNIaQSFdZjt5hzk9VcmLxlPDQvN58l1m6jQnWlaJRNN6XFmnmayge4cyqOc1Tak62Nr9bei6v8ABYqNGNGG6hR6Z0k2IlaRtnMq+So3D+vWauOCwkcNSUFrzfWznq1N95aGlXWagoAoAoAoAoD5QHUmSfBuB/KYf9NKR0IerxvvZWcz99S+z9C1Str9Mn4eSLBgejx8fNi04SN+H7Jf2qkvR7Sr8P3GWJ5FNqxnKFAFASuU+/YPOb6Wrh2n0Sp3fVGylxoaZqjEgNKDuV7B8q+jQ4UVKXEzmPP/AITxnp2+1ekpR93EgaG0KAKAmckQCTSWDU7uODn/AKStJ/8AkV45bquc2K4LdbQ8804M4vR88BAEskDlUJAs67VN+azBdvNWnD13JRU8pNXscFSFm93NJ6lRyTo549DviZmDOVTUYblw2FYcWE6FOqz359e5rrvmamMrH4RJo3ikAZJFZGU86sLEVgZHMuYcCYMbioWkaQxzMOMfazCykFjzm1tvPR6kjg3/AKfiZtA6cfCtccpGPKQ8/WOhqj8ds+GKjnlJaP8APYSFKs45PQZmg9OJKOMgfaN43MvUy/7FVOpSxGCqZ3T5PkzplCFWNnmi24HMo3Sr7S/cVMYbbvKsvFfgi62zHrTfgyWh0pE+6RfWbH3GpentHDVNJrxy8zgnhqsdYs2DOvlL7xXR6+l/UvmjVuS6mV3Tmh9HTB+OSO8gAcxsyM4HMxiILDqN656m0cNT1mvDPyNsMNVlpFmthtJR4aBMPhUIjjXVUuSbDb0m5389RGK27fKivF/g76OzOdR+CK7pvTiRDjJ3ux3DezdSr/sVD06OIxtTLN829ESkYwpRyyQtNO6bkxT3bkoO5Qbh1npbrq2YHZ9PCxyzk9X++RzVau/ktCMrvNIUAUAUAUAUAUAUB1HknwbgfymH/TSkdCHq8b72VnM/fUvs/QtUra/TJ+HkiwYHo8fHzYtOEjfh+yX9qpL0e0q/D9xlieRTasZyhQBQErlPv2Dzm+lq4dp9Eqd31RspcaGmaoxIDSg7lewfKvo0OFFSlxM5jz/4Txnp2+1ekpR93EgaG0KAKAm8iMBpPDFtoHG3HSDGyn4E1xbQqKnQbemSfc3ma5wc2ktc/wBEPdcQinYbXdheTxVJsVB6Dqm3qqMjiqVJpxfN5y5LqXY7eBzulOeT6lpz7Sr5KnabQzxMoWIJLhUNyWIAdNc9HKIUDm1b8+ybqYhQUZ2ydvC+hwxpuTceZaNEYuSWATqNssSGNWN1JKaysbHYCTY26K56XrfXSnNNJuyWq/u7DZLc3Eovle/0EHnLHLNpHEyBWQsYy0bizRyBFR0PTZlO0bDsNdz1OrBP2WiJrw7D3BMyMGRirDcVNjWM6cakd2auu0yUnHQs2js7SpYSqJB5Q5Df0PuFQmI2FSlnSe72ar8+Z0RxH9ROYfOmGbutdPOW/wAVvUZPYmKjpZ+P5sbfXQ6zZ/tVhP8Am/8AY/8AprT/ACrF/wBH6r8mSqR60a2Izphl7nXfsW3xa1bqexMVLVJd7/FzF1YLmQekc7SvsiVYx0nlt8dg9xqTw+wqUc6rv2aL8mqWIX+1FZnmZ2LOxZjvLG5Prqap04U47sFZHPKTk7s8VmYhQBQBQBQBQBQBQBQHUeSfBuB/KYf9NKR0IerxvvZWcz99S+z9C1Str9Mn4eSLBgejx8fNi04SN+H7Jf2qkvR7Sr8P3GWJ5FNqxnKFAFASuU+/YPOb6Wrh2n0Sp3fVGylxoaZqjEgNKDuV7B8q+jQ4UVKXEzmPP/hPGenb7V6SlH3cSBobQoAoCUym1sfh+syD3xv/AEqN2ur4Sfh5o9j7yPf9GMHP2n5Y8O0sZAfXUIDt1ddhf1WBqAwv/W4hRqcOf/BnUj/D0vY1dkanBTmW2B/D61pUmlZl8bUkAIb+Zm9a1L7WxM8PGCp6Z/hfnwI/CYdVJS39ci5aCmREWIyNyZZI7q1gqLfi9nNeN0/2KwxFehv05b79vnfLJW/VinSqbslur2eVuvP9BWcJyL+OSQd3JEQ+6/8ADNgx7bkeyOit2yK9SrGannZ5P9/PxOh0406i3eaKtUubAoAoAoAoAoAoAoAoAoAoAoAoAoAoAoD5QHUmSfBuB/KYf9NKR0IerxvvZWcz99S+z9C1Str9Mn4eSLBgejx8fNi04SN+H7Jf2qkvR7Sr8P3GWJ5FNqxnKFAFASuU+/YPOb6Wrh2n0Sp3fVGylxoaZqjEgNKDuV7B8q+jQ4UVKXEzmPP/AITxnp2+1ekpR93EgaG0KAKA2NGTcXiMO/kzJfsY6p+Brlx0N/Dzj2Mxk7OMupr8Etwiu5xiqrchok1wCDtjeQi/WCfiajNhwi6LbWabt4pDFKUq6tplfwuamSn4vSMZ/wCarofUusPitdG2Yb2Fb6mn9PqKUd2updd1+g0liAZm52tf1c/bbZ6hVOcm0l1EmopO6FrwgY52xqxMoCxjkvtuRKqmx9pGt66tew6UY0XNPN6+F/oyLr1H/Ebr5fUhKmzM21wP/DNiC1gJViC23kqWJv1Abq0Ov/rqilrFu/jYytlczYfQ8hxCwSAxkgO5NuRFbWZz0WW+/n2VrqYymqDq03vcl2y0S+f6Zjdd7HibAM4kmhifiFY2Y8y3sLk7zuvbdWUK8YuNKpJb7Wnb+9A1fQ1jhXEfHFSI9bVDmwBaxNhzndzbq2qrB1PVp+1a9uw8tlc3dKaN4oIqh2dY1ec2usbSWKobDk2BF7naWrnw+J9a220k21HraWr7bvq5HrRrYaNQrPIkhSxRStlXjSLgMxG4C5sNu6t1SUnJQg0nq75vd52X6XeR4jGcM9gdRrFde+qbalyNbzbg7d2ys/Wwva61trz6u/sFme8BgJJm1IkLnqtYX2C5Owbdm01jWr06Md6pKyCTehu4XQcjRSyMknIIRFRCxeQ9gPIAFyesWNc9TGwjUjCLWebbdrL8t6LvMlE1MXo2aIKZInQP3OspFz0W3g9RrfSxNGq2qc07a2Zi4tamKbDOl9dGWzapuCLMPFv09VZwqQnwtPK+vLr7hYw1meH2gCgCgCgOo8k+DcD+Uw/6aUjoQ9Xjfeys5n76l9n6FqlbX6ZPw8kWDA9Hj4+bFpwkb8P2S/tVJej2lX4fuMsTyKbVjOUKAKAlcp9+wec30tXDtPolTu+qNlLjQ0zVGJAaUHcr2D5V9GhwoqUuJnMef/CeM9O32r0lKPu4kDQ2hQBQGHFNZCRvFrdtxb4141dWZrrcDMhZmZ5HN3kYs3UWN7DquTWNKnGnBQjokKcN27er1PSTNG6Sp3Ubq4HTq83rFx668rUlVpuEtGrHtRO11qsxpZfzBFjFdovFIBB3i4B3dF7j2TVHxeDqYWSU+f7/AM+J3YfExrJuPIomecesmMEZUB4Sylh40ZCOl+sEtVk2NRcKO8nlLPuaun88jgrVFLEbrWl/yiIqYNhPaO0tFFg9W2tOJzIikclTqKqyNfY1ttl6bXqMr4SrVxW9pBxSb5vNtpdV8rvq0M1JKPiZMZpyKQQqdflpCmKk8ZljtdF57E3Ynn2dFYUsFVp77VsnJ01yTejfdourPrPXJMyy6agkLxcWWWRowHeTiVVUJ1UKqDxcK7DYG5IuTfdhHBV4KNTes0nklvNt6u7teb63klklbU5IznTGFEmHV1RxAHvIqMIwLlwsUPOb2XXft37Rr/g8U6dRxbW/bJtb2iV5S/W0e7TI9usjUkzOJFxCTRvqSlSscbBbFWLnXYg3LHVu1uawsLW3rZjpypypSW9G921fVWVldWtnZeLu7nm/qfMXpbDPFhwY2/hBrwINWPWY7WZy2s+wDZvPORelLCYmFSo1Je1b2nnKyWiVrLPwXJBtWNr+06yyyR8W6QyxGBI4iga7FVUtrWXubqBuXWO+5J0/yyVKnGe8nOMt5t3tldu1s9c3zdu5Hu+r9hn/AB0cOHLJBLAYgVRZD3WKYEFrWvIUW5u1gNllF9mv1FStXUZVFLezbS0gs7dm8+Szed27Ht0uWnmYGzEEmVeOleKKDVRxd9adgCZHR2XXAJYBSbDVWti2c5UnJQipSldrJWj/AEppO18rta3Z5v6Gvgsz8VKhHHcVHxh1eM5c0j+NKd2+2zba3Pc321tlqrTknu7ztnbKKXKPh3X7MjxTszxNmFJYWSdHY8dxiIjBI7auqFJ2ta5Ym20k3vc1lHZ86VZToySW7Ztq8tb36upK+S6rDeTWZBYmcuxYgC9tijVVQNgAA3AD/wA3NSVOChHdX65vxMG7mOszwKAKAKA6jyT4NwP5TD/ppSOhD1eN97KzmfvqX2foWqVtfpk/DyRYMD0ePj5sWnCRvw/ZL+1Ul6PaVfh+4yxPIptWM5QoAoCVyn37B5zfS1cO0+iVO76o2UuNDTNUYkBpQdyvYPlX0aHCipS4mcx5/wDCeM9O32r0lKPu4kbojRj4mURR6oYgnlEgWXftANc+KxUMNT9ZO9uw3xjvOyJ//wDn+K8qH+d/9FRf/wAgwnVL5L/9Gz1MjWxWSMWguEV7eQ4J9zWvW6ntvBzdt5rvX4uYulJELhMC8kywAWkZtWz3WzdBuLipGrXhTpOq37KV8s/kYJXdif8A7BYv/K/nP+mov+fYPt+X+TZ6mQf2Cxf+V/Of9NP59g+35f5HqZGCHLWMwU8ckWpxkhYBA+yQKpdka4A2hTY9NqxqY7BYyjNSvaNs7aXdk14v5GmVGdOW/DXz7DIuVsXi2bF6qLx7F1VmIZU3KCLb9UCvKe08JhIqg2245XSyvz/U9pU5zvNrN5np8iYsAm0ZtzB9p6hcAe81sW3sG3a7+Rt9VIgMbgpIW1JUZG6GFr9YO4jrFSlGtTrR3qck12GtprUy6O0VNiCRDGz23kWAHaxsoPVetdfFUcOr1ZJefyWZ6ot6E0uQ8X0RjqL7vcKjnt7B9b+Rn6mRo6Xy1Phghl1LO2oNVr7Tt27N1dWF2lQxLap3yV80Yyg46m//AGCxf+V/Of8ATXL/AD7B9vy/yZepkQeI0bIk5w+rrShtXVXbckA7KkoYmnKiq17Rte76jW072N3TuWpsKqtIAysBdl2hWPisfvuNc+D2lQxTcYOzXJ6tda/eRlKDjqbmHyvjMTHHNrB1ZeTxkjEhejaDbsrnqbUweGnKnazTztFamSpykrmtNladZ0w7anGSI7KA1wdQE2vbYTa1bo7Vw8qMqyvuxaTy6/8AkxdNp2IjE4do2KSKUYb1YWI/3013U6kakVKDunzRi1YktC5cmxSs8WpZW1TrNbbYHoPTXJi9o0MLJRqXu88lcyjBy0PemMsz4VBJKE1SwXktfabndYdBrHC7Tw+KnuU73tfNCUHHU8aNyzipwGjiIQ7nchVt0i+0jrANe4jaeFoNxnPPqWb/AAvFhQk+RI/2Cxf+V/Of9Ncv8+wfb8v8mXqZEHpbRsmGlMUttYAHkm4s27bUlhsTTxFP1lPTtMJRs7M1K3mJ1HknwbgfymH/AE0pHQh6vG+9lZzP31L7P0LVK2v0yfh5IsGB6PHx82LThI34fsl/aqS9HtKvw/cZYnkU2rGcoUAUBK5T79g85vpauHafRKnd9UbKXGhpmqMSA0oO5XsHyr6NDhRUpcTOY8/+E8Z6dvtXpKUfdxM3B538vo5PtUPt3ob70dVLiGnPJqqzHxQT7heqVCO/JR62dTdlcjsv6ejxiF4ww1TZlYAEEi43EgiuvHYCpg5qM7O+jRjCakR+YNHL+LweIAAfjuLYjxgVci/SRqkeuurAYmX8LXovTduuzNX+dzGcfaTLJUObSM/9fhtK131YSwduLk1QVOqQG1bMb8wvXd/L694KyvK1ldXzz0vl4mHrI5kM2n4MTjMGsLliryk3VlsDFIPGAqQWz6+GwtZ1Va6jzT/3LqNbmpSVi2VAm8idHZkw078XHJd9tlKspNr3trAX3HdXfiNmYmhDfnHLrun5GEakXkj1mPQy4qBoyBrgExt5L823oO49VebPxssLWU1pzXWvyuQnDeR9y1hljwkCoNnFqTstdmALE9d715tGpKpiqjl1v5LT9BTSUUbmNxQiQuVZgN4RS5t06o2kdlc9Gk6s9xNJ9rsvmZSdlcoGbsxQYpYFhLErMrG6ldliN57atOy9nV8LKpKqlnG2tznqTUtBjmqidJF4HQkcc8uItrSStfWPirYDVXo3bTz121sdUqUYUdIxWnW+t/QwjBJ3NLOWm48PCUZVkeQELG20Ec7MPJHxOzrHRsnA1MRWUk2lHVryXb5HlSSSsbOUT/wWH9GPvWranTKnee0+Ej9J+FsH6Kb5PXVh/wDtdb+6PmjCXvES2mtCQ4pdWVdtuS42MvYfsdlcOEx1bCyvTeXNcn++vU2SgpamllHQbYNZY2YMGk1lYbLrqgbRzHZ110bUx0MZKE4q1lZrxMacHG56zZCrrh0k7lsVECDuPd8k9RNh6682ZOcJVZQ1UJfTPw1PKvLvJwCo02kbpjTceFAMocKfGVGZQegkbj2114TA1cVdU7XXJuzMJTUdRYZv0jHiMUZYiSpRBtBBuL32GrpsvDVMPh1Tqa3Zy1JJu6IapAwOo8k+DcD+Uw/6aUjoQ9Xjfeys5n76l9n6FqlbX6ZPw8kWDA9Hj4+bFpwkb8P2S/tVJej2lX4fuMsTyKbVjOUKAKAlcp9+wec30tXDtPolTu+qNlLjQ0zVGJAaUHcr2D5V9GhwoqUuJnMef/CeM9O32r0lKPu4mbg87+X0cn2qH270N96OqlxDUkQMCp2gggjqNUiMnFprkdbVzBo/R8UC6kKKi77KN56Sd5PWa218RVry3qsm2eKKWhTdI6aabSkEGqUSGYix3u1jyuy27qN+ewsOHwUaOzqlW93KPyXV+e00SleaRe6rB0FYzHpaGXCYqNG5aB1KHktdWsbA90OsXqawGDrUsVSqSXsuzvqs1z6vE0zmmmik5IUjHwXBG2TeP8uSrHthp4Kp4f8AsjTS4kN4VQjsFblDQ05xqSGJ1SNmZmdSo3MABe1ySRuq7bUxtBYSUFJNySSSafkclOL3hoO4UFibAAkk8wG81SoxcnZas62LTLmb3hdlkVmgd2YbCWj1yTs8obdo7bdBuWP2PCvFSg0ppJdjtln29vzOWFXdGLgsYkqCSNgyncR8iDtB6jVRrUZ0ZuFRWZ0pprIpudctotsVEApEicYo3NrMq6wHM1yL233vv32HZG0qkv8Ap6meTs+eSvbutp1ad2irBLNF6NVk6DyDfdXrTWoKBwi6BOt+LS5BsJRv1bWCsOgcx9R5zVp2Dj1u/wANP4e3rXfzOatD/cWnKHeOH9GKhdq9Mqd5up8JH6T8LYP0U3yeurD/APa6390fNGEveIs9QpuCgKpwk96Lbfxybux6nPR/pT/tfmjTX0NPLGdLgRYvkkbBNY2PpPJP+Ld025+naOxLP1mGz/8AH8fjXquYwq8mXWSNWUqwDKRYgi4IPSOcVXIylCV4uzR0ainznoEYSZdT+7kBKg7SpW2st+cbQQevqubzsnHvF0nv8Ude3qZx1IbrK9UqazqTJPg3A/lMP+mlI6EPV433srOZ++pfZ+hapW1+mT8PJFgwPR4+PmxacJG/D9kv7VSXo9pV+H7jLE8im1YzlCgCgJXKffsHnN9LVw7T6JU7vqjZS40NM1RiQGlB3K9g+VfRocKKlLiZzHn/AMJ4z07favSVo+7iZuDvv5fRyfaofbvQ33o6aXENDHMRFIRsIRiD0EA1TKKTqRT615nTJ5MiMo5hGMhubCVANdR17mHUfgdld+1NnvCVcuF6P6PtX6mNOe8u0jNOGA6SwhRrzh9V1XaNWzEax5mHRvseyuzBLELZ9ZSXsNXTfX2dn18TCdt9WLjaq+bwoCF0z31gfSTfoyVI4To1fuj/AOyNUuKJNWqONp5Y2FzsA5zzV6k27IXKFnjNiNG2Hw7BtYWkkG63kqee/Od1tm/daNj7JnCar1la2i+r+nb+vPUqJ5IumiO94fRR/SKruK9/P+5+Zthwo260GZT87afjCDDRsGkeRA2qb6ihgTcjnNgLdZqf2Ps+o5+vmrRSdr821b5c7mirNWsi4EVAG8omGzF+H0liIpTaGSQbTujfVXleadx9R5jVnqbO/icBTqU17cV81d5d/V8jnU92bLXprHQxRMcQRqMCuqduvcbVC+NsqCwlCvVqpUV7Szv1dt+RunJJZnjLWp+Fh4sME1OSGtrBbm17c9qz2jv/AMTPfte+dtL9h5TtukVpPwtg/RTfJ67cP/2ut/dHzRhL3iLJP3Ldh+VRFPiXebXoLrLGeWQLHiruthaUbXXzh4469/bVs2jsKNRueHyf9PJ93V5dxzwq2yZcNJ4hZBhHjYMrYlCGXaCNWSoHDU5U3WhNWag8vFGybTs11kzUcbcjzI4UEsQAN5OwD117GLk7JXYuhW5900mImRYjrJEGGsNzM1r26QLAX7au2xcFPDUnKorSly6ktPM5Ks1J5FXFTJrOpMk+DcD+Uw/6aUjoQ1Xjfeys5n76l9n6FqlbX6ZPw8kWDA9Hj4+bFpwkb8P2S/tVJej2lX4fuMsTyKbVjOUKAKAlcp9+wec30tXDtPolTu+qNlLjQ0zVGJAaUHcr2D5V9GhwoqUuJnMef/CeM9O32r0laPu4kCrEbjbso1fU2HrjW8pvea83Y9QPeFxTxNrRuyNYi6kg2O8XH+91Y1KUKi3ZpNdp6m1oYgdt+fp/81nbkeHvjW8pvea83Y9QDjW8pveabseoHwyHpPvNN1dQPvGt5Te803Y9QPLOTsJJHQSTRJLRA+V6D0JW8o+815ux6gBkJ2Fj7zTdS5A8CvQZOObym95rHdj1A8E337ayWQMuIxLyWLuzaqhRrEmyjYAOgVhCnCnfcSV83brPW7ngSMNzH3mst1dR4HGG97m/Tc399N1aWAca3lN7zTdj1A816DImIYKUDEKxBKg7Cw3Ht2nbWLpxclJrNcz0+ca3lN7zXu7HqPDy7E7yT2m9epJaA+UAUB1HknwbgfymH/TSkdCHq8b72VnM/fUvs/QtUra/TJ+HkiwYHo8fHzYtOEjfh+yX9qpL0e0q/D9xlieRTasZyhQBQErlU2xkF/KP0tXDtNXwlS3V9UbKXGhoGVfKHvFUjcl1M77oZ8OJTVXlruHjDor6JDhRU5L2mc059N9J4wjb/Hb7V6StH3cSBobAoAoAoAoAoAoAoAoAoAoAoAoAoAoAoAoAoAoAoAoAoAoAoAoDp7JeIQaOwQLKD+Ew/OP+WlI6ERVXtvvZWszTKcVLyl8XnHkLVM2tGTxc7Lq8kT+Bf+hHx82LfhGYE4exB2S7v+lUl6PxaVS6/p+49xD0KdVhOYKA/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stretch>
            <a:fillRect/>
          </a:stretch>
        </p:blipFill>
        <p:spPr>
          <a:xfrm>
            <a:off x="922907" y="2044699"/>
            <a:ext cx="3201525" cy="2149929"/>
          </a:xfrm>
          <a:prstGeom prst="rect">
            <a:avLst/>
          </a:prstGeom>
        </p:spPr>
      </p:pic>
    </p:spTree>
    <p:extLst>
      <p:ext uri="{BB962C8B-B14F-4D97-AF65-F5344CB8AC3E}">
        <p14:creationId xmlns:p14="http://schemas.microsoft.com/office/powerpoint/2010/main" val="35527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95086"/>
            <a:ext cx="10515600" cy="5646057"/>
          </a:xfrm>
        </p:spPr>
        <p:txBody>
          <a:bodyPr>
            <a:normAutofit/>
          </a:bodyPr>
          <a:lstStyle/>
          <a:p>
            <a:pPr marL="0" indent="0" algn="ctr">
              <a:buNone/>
            </a:pPr>
            <a:r>
              <a:rPr lang="en-US" baseline="30000" dirty="0" smtClean="0">
                <a:solidFill>
                  <a:schemeClr val="bg1">
                    <a:lumMod val="50000"/>
                  </a:schemeClr>
                </a:solidFill>
              </a:rPr>
              <a:t>2</a:t>
            </a:r>
            <a:r>
              <a:rPr lang="en-US" dirty="0" smtClean="0">
                <a:solidFill>
                  <a:schemeClr val="bg1">
                    <a:lumMod val="50000"/>
                  </a:schemeClr>
                </a:solidFill>
              </a:rPr>
              <a:t> </a:t>
            </a:r>
            <a:r>
              <a:rPr lang="en-US" dirty="0">
                <a:solidFill>
                  <a:schemeClr val="bg1">
                    <a:lumMod val="50000"/>
                  </a:schemeClr>
                </a:solidFill>
              </a:rPr>
              <a:t>For all of us make many mistakes. Anyone who makes no mistakes in speaking is perfect, able to keep the whole body in check with a bridle</a:t>
            </a:r>
            <a:r>
              <a:rPr lang="en-US" dirty="0" smtClean="0">
                <a:solidFill>
                  <a:schemeClr val="bg1">
                    <a:lumMod val="50000"/>
                  </a:schemeClr>
                </a:solidFill>
              </a:rPr>
              <a:t>.  </a:t>
            </a:r>
            <a:r>
              <a:rPr lang="en-US" baseline="30000" dirty="0">
                <a:solidFill>
                  <a:schemeClr val="bg1">
                    <a:lumMod val="50000"/>
                  </a:schemeClr>
                </a:solidFill>
              </a:rPr>
              <a:t>3</a:t>
            </a:r>
            <a:r>
              <a:rPr lang="en-US" dirty="0">
                <a:solidFill>
                  <a:schemeClr val="bg1">
                    <a:lumMod val="50000"/>
                  </a:schemeClr>
                </a:solidFill>
              </a:rPr>
              <a:t> If we put bits into the mouths of horses to make them obey us, we guide their whole bodies</a:t>
            </a:r>
            <a:r>
              <a:rPr lang="en-US" dirty="0" smtClean="0">
                <a:solidFill>
                  <a:schemeClr val="bg1">
                    <a:lumMod val="50000"/>
                  </a:schemeClr>
                </a:solidFill>
              </a:rPr>
              <a:t>.  </a:t>
            </a:r>
            <a:r>
              <a:rPr lang="en-US" baseline="30000" dirty="0">
                <a:solidFill>
                  <a:schemeClr val="bg1">
                    <a:lumMod val="50000"/>
                  </a:schemeClr>
                </a:solidFill>
              </a:rPr>
              <a:t>4</a:t>
            </a:r>
            <a:r>
              <a:rPr lang="en-US" dirty="0">
                <a:solidFill>
                  <a:schemeClr val="bg1">
                    <a:lumMod val="50000"/>
                  </a:schemeClr>
                </a:solidFill>
              </a:rPr>
              <a:t> Or look at ships: though they are so large that it takes strong winds to drive them, yet they are guided by a very small rudder wherever the will of the pilot directs</a:t>
            </a:r>
            <a:r>
              <a:rPr lang="en-US" dirty="0" smtClean="0">
                <a:solidFill>
                  <a:schemeClr val="bg1">
                    <a:lumMod val="50000"/>
                  </a:schemeClr>
                </a:solidFill>
              </a:rPr>
              <a:t>.  </a:t>
            </a:r>
            <a:r>
              <a:rPr lang="en-US" baseline="30000" dirty="0">
                <a:solidFill>
                  <a:schemeClr val="bg1">
                    <a:lumMod val="50000"/>
                  </a:schemeClr>
                </a:solidFill>
              </a:rPr>
              <a:t>5</a:t>
            </a:r>
            <a:r>
              <a:rPr lang="en-US" dirty="0">
                <a:solidFill>
                  <a:schemeClr val="bg1">
                    <a:lumMod val="50000"/>
                  </a:schemeClr>
                </a:solidFill>
              </a:rPr>
              <a:t> So also the tongue is a small member, yet it boasts of great exploits. How great a forest is set ablaze by a small fire</a:t>
            </a:r>
            <a:r>
              <a:rPr lang="en-US" dirty="0" smtClean="0">
                <a:solidFill>
                  <a:schemeClr val="bg1">
                    <a:lumMod val="50000"/>
                  </a:schemeClr>
                </a:solidFill>
              </a:rPr>
              <a:t>!  </a:t>
            </a:r>
            <a:r>
              <a:rPr lang="en-US" baseline="30000" dirty="0">
                <a:solidFill>
                  <a:schemeClr val="bg1">
                    <a:lumMod val="50000"/>
                  </a:schemeClr>
                </a:solidFill>
              </a:rPr>
              <a:t>6</a:t>
            </a:r>
            <a:r>
              <a:rPr lang="en-US" dirty="0">
                <a:solidFill>
                  <a:schemeClr val="bg1">
                    <a:lumMod val="50000"/>
                  </a:schemeClr>
                </a:solidFill>
              </a:rPr>
              <a:t> And the tongue is a fire. The tongue is placed among our members as a world of iniquity; it stains the whole body, sets on fire the cycle of nature, and is itself set on fire by hell</a:t>
            </a:r>
            <a:r>
              <a:rPr lang="en-US" dirty="0" smtClean="0">
                <a:solidFill>
                  <a:schemeClr val="bg1">
                    <a:lumMod val="50000"/>
                  </a:schemeClr>
                </a:solidFill>
              </a:rPr>
              <a:t>.  </a:t>
            </a:r>
            <a:r>
              <a:rPr lang="en-US" baseline="30000" dirty="0">
                <a:solidFill>
                  <a:schemeClr val="bg1">
                    <a:lumMod val="50000"/>
                  </a:schemeClr>
                </a:solidFill>
              </a:rPr>
              <a:t>7</a:t>
            </a:r>
            <a:r>
              <a:rPr lang="en-US" dirty="0">
                <a:solidFill>
                  <a:schemeClr val="bg1">
                    <a:lumMod val="50000"/>
                  </a:schemeClr>
                </a:solidFill>
              </a:rPr>
              <a:t> </a:t>
            </a:r>
            <a:r>
              <a:rPr lang="en-US" dirty="0"/>
              <a:t>For </a:t>
            </a:r>
            <a:r>
              <a:rPr lang="en-US" dirty="0">
                <a:solidFill>
                  <a:schemeClr val="accent2"/>
                </a:solidFill>
              </a:rPr>
              <a:t>every species </a:t>
            </a:r>
            <a:r>
              <a:rPr lang="en-US" dirty="0"/>
              <a:t>of beast and bird, of reptile and sea creature, can be tamed and has been tamed by the human species</a:t>
            </a:r>
            <a:r>
              <a:rPr lang="en-US" dirty="0" smtClean="0"/>
              <a:t>,  </a:t>
            </a:r>
            <a:r>
              <a:rPr lang="en-US" baseline="30000" dirty="0"/>
              <a:t>8</a:t>
            </a:r>
            <a:r>
              <a:rPr lang="en-US" dirty="0"/>
              <a:t> but no one can tame the tongue-- a restless evil, full of deadly poison</a:t>
            </a:r>
            <a:r>
              <a:rPr lang="en-US" dirty="0" smtClean="0"/>
              <a:t>.</a:t>
            </a:r>
            <a:r>
              <a:rPr lang="en-US" dirty="0" smtClean="0">
                <a:solidFill>
                  <a:schemeClr val="bg1">
                    <a:lumMod val="50000"/>
                  </a:schemeClr>
                </a:solidFill>
              </a:rPr>
              <a:t> (</a:t>
            </a:r>
            <a:r>
              <a:rPr lang="en-US" dirty="0">
                <a:solidFill>
                  <a:schemeClr val="bg1">
                    <a:lumMod val="50000"/>
                  </a:schemeClr>
                </a:solidFill>
              </a:rPr>
              <a:t>Jam </a:t>
            </a:r>
            <a:r>
              <a:rPr lang="en-US" dirty="0" smtClean="0">
                <a:solidFill>
                  <a:schemeClr val="bg1">
                    <a:lumMod val="50000"/>
                  </a:schemeClr>
                </a:solidFill>
              </a:rPr>
              <a:t>3:1-8 </a:t>
            </a:r>
            <a:r>
              <a:rPr lang="en-US" dirty="0">
                <a:solidFill>
                  <a:schemeClr val="bg1">
                    <a:lumMod val="50000"/>
                  </a:schemeClr>
                </a:solidFill>
              </a:rPr>
              <a:t>NRS)</a:t>
            </a:r>
            <a:endParaRPr lang="en-US" dirty="0">
              <a:solidFill>
                <a:schemeClr val="bg1">
                  <a:lumMod val="50000"/>
                </a:schemeClr>
              </a:solidFill>
            </a:endParaRPr>
          </a:p>
        </p:txBody>
      </p:sp>
    </p:spTree>
    <p:extLst>
      <p:ext uri="{BB962C8B-B14F-4D97-AF65-F5344CB8AC3E}">
        <p14:creationId xmlns:p14="http://schemas.microsoft.com/office/powerpoint/2010/main" val="15310537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Words</a:t>
            </a:r>
            <a:endParaRPr lang="en-US" dirty="0"/>
          </a:p>
        </p:txBody>
      </p:sp>
      <p:sp>
        <p:nvSpPr>
          <p:cNvPr id="3" name="Content Placeholder 2"/>
          <p:cNvSpPr>
            <a:spLocks noGrp="1"/>
          </p:cNvSpPr>
          <p:nvPr>
            <p:ph idx="1"/>
          </p:nvPr>
        </p:nvSpPr>
        <p:spPr/>
        <p:txBody>
          <a:bodyPr/>
          <a:lstStyle/>
          <a:p>
            <a:r>
              <a:rPr lang="en-US" dirty="0" smtClean="0"/>
              <a:t>God, the Father, spoke creation into being using </a:t>
            </a:r>
            <a:r>
              <a:rPr lang="en-US" dirty="0" smtClean="0">
                <a:solidFill>
                  <a:schemeClr val="accent2"/>
                </a:solidFill>
              </a:rPr>
              <a:t>words</a:t>
            </a:r>
            <a:r>
              <a:rPr lang="en-US" dirty="0" smtClean="0"/>
              <a:t>. (Gen 1)</a:t>
            </a:r>
          </a:p>
          <a:p>
            <a:r>
              <a:rPr lang="en-US" dirty="0" smtClean="0"/>
              <a:t>Jesus, the Son of God, is the </a:t>
            </a:r>
            <a:r>
              <a:rPr lang="en-US" dirty="0" smtClean="0">
                <a:solidFill>
                  <a:schemeClr val="accent2"/>
                </a:solidFill>
              </a:rPr>
              <a:t>living word</a:t>
            </a:r>
            <a:r>
              <a:rPr lang="en-US" dirty="0" smtClean="0"/>
              <a:t> of God who revealed God to humanity. (John 1)</a:t>
            </a:r>
          </a:p>
          <a:p>
            <a:r>
              <a:rPr lang="en-US" dirty="0" smtClean="0"/>
              <a:t>The Holy Spirit is the </a:t>
            </a:r>
            <a:r>
              <a:rPr lang="en-US" dirty="0" smtClean="0">
                <a:solidFill>
                  <a:schemeClr val="accent2"/>
                </a:solidFill>
              </a:rPr>
              <a:t>implanted</a:t>
            </a:r>
            <a:r>
              <a:rPr lang="en-US" dirty="0" smtClean="0"/>
              <a:t> </a:t>
            </a:r>
            <a:r>
              <a:rPr lang="en-US" dirty="0" smtClean="0">
                <a:solidFill>
                  <a:schemeClr val="accent2"/>
                </a:solidFill>
              </a:rPr>
              <a:t>word</a:t>
            </a:r>
            <a:r>
              <a:rPr lang="en-US" dirty="0" smtClean="0"/>
              <a:t> of God that gives us wisdom and power. (James 1)</a:t>
            </a:r>
          </a:p>
          <a:p>
            <a:r>
              <a:rPr lang="en-US" dirty="0"/>
              <a:t>We are the only creatures who can speak in </a:t>
            </a:r>
            <a:r>
              <a:rPr lang="en-US" dirty="0">
                <a:solidFill>
                  <a:schemeClr val="accent2"/>
                </a:solidFill>
              </a:rPr>
              <a:t>words</a:t>
            </a:r>
            <a:r>
              <a:rPr lang="en-US" dirty="0" smtClean="0"/>
              <a:t>.</a:t>
            </a:r>
          </a:p>
          <a:p>
            <a:pPr marL="0" indent="0">
              <a:buNone/>
            </a:pPr>
            <a:endParaRPr lang="en-US" dirty="0"/>
          </a:p>
          <a:p>
            <a:pPr marL="0" indent="0" algn="ctr">
              <a:buNone/>
            </a:pPr>
            <a:r>
              <a:rPr lang="en-US" dirty="0" smtClean="0">
                <a:hlinkClick r:id="rId3" action="ppaction://hlinkfile"/>
              </a:rPr>
              <a:t>Your Words have power.  Change your words – change your world!</a:t>
            </a:r>
            <a:endParaRPr lang="en-US" dirty="0"/>
          </a:p>
          <a:p>
            <a:endParaRPr lang="en-US" dirty="0"/>
          </a:p>
        </p:txBody>
      </p:sp>
    </p:spTree>
    <p:extLst>
      <p:ext uri="{BB962C8B-B14F-4D97-AF65-F5344CB8AC3E}">
        <p14:creationId xmlns:p14="http://schemas.microsoft.com/office/powerpoint/2010/main" val="5411234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95086"/>
            <a:ext cx="10515600" cy="5646057"/>
          </a:xfrm>
        </p:spPr>
        <p:txBody>
          <a:bodyPr>
            <a:normAutofit/>
          </a:bodyPr>
          <a:lstStyle/>
          <a:p>
            <a:pPr marL="0" indent="0" algn="ctr">
              <a:buNone/>
            </a:pPr>
            <a:endParaRPr lang="en-US" baseline="30000" dirty="0" smtClean="0"/>
          </a:p>
          <a:p>
            <a:pPr marL="0" indent="0" algn="ctr">
              <a:buNone/>
            </a:pPr>
            <a:endParaRPr lang="en-US" baseline="30000" dirty="0"/>
          </a:p>
          <a:p>
            <a:pPr marL="0" indent="0" algn="ctr">
              <a:buNone/>
            </a:pPr>
            <a:endParaRPr lang="en-US" baseline="30000" dirty="0" smtClean="0"/>
          </a:p>
          <a:p>
            <a:pPr marL="0" indent="0" algn="ctr">
              <a:buNone/>
            </a:pPr>
            <a:r>
              <a:rPr lang="en-US" baseline="30000" dirty="0" smtClean="0"/>
              <a:t>9</a:t>
            </a:r>
            <a:r>
              <a:rPr lang="en-US" dirty="0" smtClean="0"/>
              <a:t> </a:t>
            </a:r>
            <a:r>
              <a:rPr lang="en-US" dirty="0"/>
              <a:t>With </a:t>
            </a:r>
            <a:r>
              <a:rPr lang="en-US" dirty="0" smtClean="0"/>
              <a:t>the tongue we </a:t>
            </a:r>
            <a:r>
              <a:rPr lang="en-US" dirty="0"/>
              <a:t>bless the Lord and Father, and with it we curse those who are made in the likeness of God</a:t>
            </a:r>
            <a:r>
              <a:rPr lang="en-US" dirty="0" smtClean="0"/>
              <a:t>.  </a:t>
            </a:r>
            <a:r>
              <a:rPr lang="en-US" baseline="30000" dirty="0"/>
              <a:t>10</a:t>
            </a:r>
            <a:r>
              <a:rPr lang="en-US" dirty="0"/>
              <a:t> From the same mouth come blessing and cursing. My brothers and sisters, this ought not to be so</a:t>
            </a:r>
            <a:r>
              <a:rPr lang="en-US" dirty="0" smtClean="0"/>
              <a:t>.  </a:t>
            </a:r>
            <a:r>
              <a:rPr lang="en-US" baseline="30000" dirty="0"/>
              <a:t>11</a:t>
            </a:r>
            <a:r>
              <a:rPr lang="en-US" dirty="0"/>
              <a:t> Does a spring pour forth from the same opening both fresh and brackish water</a:t>
            </a:r>
            <a:r>
              <a:rPr lang="en-US" dirty="0" smtClean="0"/>
              <a:t>?  </a:t>
            </a:r>
            <a:r>
              <a:rPr lang="en-US" baseline="30000" dirty="0"/>
              <a:t>12</a:t>
            </a:r>
            <a:r>
              <a:rPr lang="en-US" dirty="0"/>
              <a:t> Can a fig tree, my brothers and sisters, yield olives, or a grapevine figs? No more can salt water yield fresh</a:t>
            </a:r>
            <a:r>
              <a:rPr lang="en-US" dirty="0" smtClean="0"/>
              <a:t>.  </a:t>
            </a:r>
            <a:r>
              <a:rPr lang="en-US" dirty="0"/>
              <a:t>(Jam 3:1-12 NRS)</a:t>
            </a:r>
            <a:endParaRPr lang="en-US" dirty="0"/>
          </a:p>
        </p:txBody>
      </p:sp>
    </p:spTree>
    <p:extLst>
      <p:ext uri="{BB962C8B-B14F-4D97-AF65-F5344CB8AC3E}">
        <p14:creationId xmlns:p14="http://schemas.microsoft.com/office/powerpoint/2010/main" val="11629447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95086"/>
            <a:ext cx="10515600" cy="5646057"/>
          </a:xfrm>
        </p:spPr>
        <p:txBody>
          <a:bodyPr>
            <a:normAutofit/>
          </a:bodyPr>
          <a:lstStyle/>
          <a:p>
            <a:pPr marL="0" indent="0" algn="ctr">
              <a:buNone/>
            </a:pPr>
            <a:endParaRPr lang="en-US" baseline="30000" dirty="0" smtClean="0"/>
          </a:p>
          <a:p>
            <a:pPr marL="0" indent="0" algn="ctr">
              <a:buNone/>
            </a:pPr>
            <a:endParaRPr lang="en-US" baseline="30000" dirty="0"/>
          </a:p>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dirty="0" smtClean="0"/>
              <a:t>A Life of Pure and Undefiled Worship </a:t>
            </a:r>
          </a:p>
          <a:p>
            <a:pPr marL="0" indent="0" algn="ctr">
              <a:buNone/>
            </a:pPr>
            <a:r>
              <a:rPr lang="en-US" dirty="0" smtClean="0"/>
              <a:t>uses its words to be a blessing to others</a:t>
            </a:r>
            <a:endParaRPr lang="en-US" baseline="30000" dirty="0" smtClean="0"/>
          </a:p>
        </p:txBody>
      </p:sp>
    </p:spTree>
    <p:extLst>
      <p:ext uri="{BB962C8B-B14F-4D97-AF65-F5344CB8AC3E}">
        <p14:creationId xmlns:p14="http://schemas.microsoft.com/office/powerpoint/2010/main" val="16539590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95086"/>
            <a:ext cx="10515600" cy="5646057"/>
          </a:xfrm>
        </p:spPr>
        <p:txBody>
          <a:bodyPr>
            <a:normAutofit/>
          </a:bodyPr>
          <a:lstStyle/>
          <a:p>
            <a:pPr marL="0" indent="0" algn="ctr">
              <a:buNone/>
            </a:pPr>
            <a:endParaRPr lang="en-US" baseline="30000" dirty="0" smtClean="0"/>
          </a:p>
          <a:p>
            <a:pPr marL="0" indent="0" algn="ctr">
              <a:buNone/>
            </a:pPr>
            <a:endParaRPr lang="en-US" baseline="30000" dirty="0"/>
          </a:p>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dirty="0" smtClean="0"/>
              <a:t>Do words of blessing ever look like tough love?</a:t>
            </a:r>
          </a:p>
          <a:p>
            <a:pPr marL="0" indent="0" algn="ctr">
              <a:buNone/>
            </a:pPr>
            <a:endParaRPr lang="en-US" baseline="30000" dirty="0"/>
          </a:p>
          <a:p>
            <a:pPr marL="0" indent="0" algn="ctr">
              <a:buNone/>
            </a:pPr>
            <a:r>
              <a:rPr lang="en-US" dirty="0"/>
              <a:t>Has anyone ever told you something that you hated to hear, but it changed your </a:t>
            </a:r>
            <a:r>
              <a:rPr lang="en-US" dirty="0" smtClean="0"/>
              <a:t>life for the best?</a:t>
            </a:r>
            <a:endParaRPr lang="en-US" dirty="0"/>
          </a:p>
          <a:p>
            <a:pPr marL="0" indent="0" algn="ctr">
              <a:buNone/>
            </a:pPr>
            <a:endParaRPr lang="en-US" baseline="30000" dirty="0" smtClean="0"/>
          </a:p>
        </p:txBody>
      </p:sp>
    </p:spTree>
    <p:extLst>
      <p:ext uri="{BB962C8B-B14F-4D97-AF65-F5344CB8AC3E}">
        <p14:creationId xmlns:p14="http://schemas.microsoft.com/office/powerpoint/2010/main" val="10921275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Week 8: Sow Seeds of Peace</a:t>
            </a:r>
            <a:endParaRPr lang="en-US" dirty="0"/>
          </a:p>
        </p:txBody>
      </p:sp>
      <p:sp>
        <p:nvSpPr>
          <p:cNvPr id="3" name="Text Placeholder 2"/>
          <p:cNvSpPr>
            <a:spLocks noGrp="1"/>
          </p:cNvSpPr>
          <p:nvPr>
            <p:ph type="body" idx="1"/>
          </p:nvPr>
        </p:nvSpPr>
        <p:spPr/>
        <p:txBody>
          <a:bodyPr>
            <a:normAutofit/>
          </a:bodyPr>
          <a:lstStyle/>
          <a:p>
            <a:endParaRPr lang="en-US" sz="3200" dirty="0"/>
          </a:p>
        </p:txBody>
      </p:sp>
    </p:spTree>
    <p:extLst>
      <p:ext uri="{BB962C8B-B14F-4D97-AF65-F5344CB8AC3E}">
        <p14:creationId xmlns:p14="http://schemas.microsoft.com/office/powerpoint/2010/main" val="11577375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Peace = Shalom</a:t>
            </a:r>
            <a:endParaRPr lang="en-US" dirty="0"/>
          </a:p>
        </p:txBody>
      </p:sp>
      <p:sp>
        <p:nvSpPr>
          <p:cNvPr id="3" name="Content Placeholder 2"/>
          <p:cNvSpPr>
            <a:spLocks noGrp="1"/>
          </p:cNvSpPr>
          <p:nvPr>
            <p:ph idx="1"/>
          </p:nvPr>
        </p:nvSpPr>
        <p:spPr/>
        <p:txBody>
          <a:bodyPr/>
          <a:lstStyle/>
          <a:p>
            <a:r>
              <a:rPr lang="en-US" dirty="0" smtClean="0"/>
              <a:t>Shalom is perfect wholeness that penetrates every part of life and society.</a:t>
            </a:r>
          </a:p>
          <a:p>
            <a:r>
              <a:rPr lang="en-US" dirty="0" smtClean="0"/>
              <a:t>True Shalom can’t exist for me at the expense of you.</a:t>
            </a:r>
          </a:p>
          <a:p>
            <a:r>
              <a:rPr lang="en-US" dirty="0" smtClean="0"/>
              <a:t>Shalom is where everyone is both served and servant.</a:t>
            </a:r>
            <a:endParaRPr lang="en-US" dirty="0"/>
          </a:p>
        </p:txBody>
      </p:sp>
    </p:spTree>
    <p:extLst>
      <p:ext uri="{BB962C8B-B14F-4D97-AF65-F5344CB8AC3E}">
        <p14:creationId xmlns:p14="http://schemas.microsoft.com/office/powerpoint/2010/main" val="190872483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59657"/>
            <a:ext cx="10515600" cy="6502400"/>
          </a:xfrm>
        </p:spPr>
        <p:txBody>
          <a:bodyPr>
            <a:normAutofit/>
          </a:bodyPr>
          <a:lstStyle/>
          <a:p>
            <a:pPr marL="0" indent="0" algn="ctr">
              <a:buNone/>
            </a:pPr>
            <a:endParaRPr lang="en-US" baseline="30000" dirty="0" smtClean="0"/>
          </a:p>
          <a:p>
            <a:pPr marL="0" indent="0" algn="ctr">
              <a:buNone/>
            </a:pPr>
            <a:endParaRPr lang="en-US" sz="5100" dirty="0" smtClean="0"/>
          </a:p>
          <a:p>
            <a:pPr marL="0" indent="0" algn="ctr">
              <a:buNone/>
            </a:pPr>
            <a:r>
              <a:rPr lang="en-US" sz="5100" dirty="0" smtClean="0"/>
              <a:t> </a:t>
            </a:r>
            <a:r>
              <a:rPr lang="en-US" baseline="30000" dirty="0">
                <a:solidFill>
                  <a:schemeClr val="bg1">
                    <a:lumMod val="50000"/>
                  </a:schemeClr>
                </a:solidFill>
              </a:rPr>
              <a:t>13</a:t>
            </a:r>
            <a:r>
              <a:rPr lang="en-US" dirty="0">
                <a:solidFill>
                  <a:schemeClr val="bg1">
                    <a:lumMod val="50000"/>
                  </a:schemeClr>
                </a:solidFill>
              </a:rPr>
              <a:t> Who is wise and understanding </a:t>
            </a:r>
            <a:r>
              <a:rPr lang="en-US" dirty="0" smtClean="0">
                <a:solidFill>
                  <a:schemeClr val="bg1">
                    <a:lumMod val="50000"/>
                  </a:schemeClr>
                </a:solidFill>
              </a:rPr>
              <a:t>among </a:t>
            </a:r>
            <a:r>
              <a:rPr lang="en-US" dirty="0">
                <a:solidFill>
                  <a:schemeClr val="bg1">
                    <a:lumMod val="50000"/>
                  </a:schemeClr>
                </a:solidFill>
              </a:rPr>
              <a:t>you? Show by your good life that your works are done with gentleness born of wisdom</a:t>
            </a:r>
            <a:r>
              <a:rPr lang="en-US" dirty="0" smtClean="0">
                <a:solidFill>
                  <a:schemeClr val="bg1">
                    <a:lumMod val="50000"/>
                  </a:schemeClr>
                </a:solidFill>
              </a:rPr>
              <a:t>.  </a:t>
            </a:r>
            <a:r>
              <a:rPr lang="en-US" baseline="30000" dirty="0">
                <a:solidFill>
                  <a:schemeClr val="bg1">
                    <a:lumMod val="50000"/>
                  </a:schemeClr>
                </a:solidFill>
              </a:rPr>
              <a:t>14</a:t>
            </a:r>
            <a:r>
              <a:rPr lang="en-US" dirty="0">
                <a:solidFill>
                  <a:schemeClr val="bg1">
                    <a:lumMod val="50000"/>
                  </a:schemeClr>
                </a:solidFill>
              </a:rPr>
              <a:t> But if you have bitter envy and selfish ambition in your hearts, do not be boastful and false to the truth</a:t>
            </a:r>
            <a:r>
              <a:rPr lang="en-US" dirty="0" smtClean="0">
                <a:solidFill>
                  <a:schemeClr val="bg1">
                    <a:lumMod val="50000"/>
                  </a:schemeClr>
                </a:solidFill>
              </a:rPr>
              <a:t>.  </a:t>
            </a:r>
            <a:r>
              <a:rPr lang="en-US" baseline="30000" dirty="0">
                <a:solidFill>
                  <a:schemeClr val="bg1">
                    <a:lumMod val="50000"/>
                  </a:schemeClr>
                </a:solidFill>
              </a:rPr>
              <a:t>15</a:t>
            </a:r>
            <a:r>
              <a:rPr lang="en-US" dirty="0">
                <a:solidFill>
                  <a:schemeClr val="bg1">
                    <a:lumMod val="50000"/>
                  </a:schemeClr>
                </a:solidFill>
              </a:rPr>
              <a:t> Such wisdom does not come down from above, but is earthly, unspiritual, devilish</a:t>
            </a:r>
            <a:r>
              <a:rPr lang="en-US" dirty="0" smtClean="0">
                <a:solidFill>
                  <a:schemeClr val="bg1">
                    <a:lumMod val="50000"/>
                  </a:schemeClr>
                </a:solidFill>
              </a:rPr>
              <a:t>.  </a:t>
            </a:r>
            <a:r>
              <a:rPr lang="en-US" baseline="30000" dirty="0">
                <a:solidFill>
                  <a:schemeClr val="bg1">
                    <a:lumMod val="50000"/>
                  </a:schemeClr>
                </a:solidFill>
              </a:rPr>
              <a:t>16</a:t>
            </a:r>
            <a:r>
              <a:rPr lang="en-US" dirty="0">
                <a:solidFill>
                  <a:schemeClr val="bg1">
                    <a:lumMod val="50000"/>
                  </a:schemeClr>
                </a:solidFill>
              </a:rPr>
              <a:t> For where there is envy and selfish ambition, there will also be disorder and wickedness of every kind</a:t>
            </a:r>
            <a:r>
              <a:rPr lang="en-US" dirty="0" smtClean="0">
                <a:solidFill>
                  <a:schemeClr val="bg1">
                    <a:lumMod val="50000"/>
                  </a:schemeClr>
                </a:solidFill>
              </a:rPr>
              <a:t>.  </a:t>
            </a:r>
            <a:r>
              <a:rPr lang="en-US" baseline="30000" dirty="0">
                <a:solidFill>
                  <a:schemeClr val="bg1">
                    <a:lumMod val="50000"/>
                  </a:schemeClr>
                </a:solidFill>
              </a:rPr>
              <a:t>17</a:t>
            </a:r>
            <a:r>
              <a:rPr lang="en-US" dirty="0">
                <a:solidFill>
                  <a:schemeClr val="bg1">
                    <a:lumMod val="50000"/>
                  </a:schemeClr>
                </a:solidFill>
              </a:rPr>
              <a:t> But the wisdom from above is first pure, then peaceable, gentle, willing to yield, full of mercy and good fruits, without a trace of partiality or hypocrisy</a:t>
            </a:r>
            <a:r>
              <a:rPr lang="en-US" dirty="0" smtClean="0">
                <a:solidFill>
                  <a:schemeClr val="bg1">
                    <a:lumMod val="50000"/>
                  </a:schemeClr>
                </a:solidFill>
              </a:rPr>
              <a:t>. (</a:t>
            </a:r>
            <a:r>
              <a:rPr lang="en-US" dirty="0">
                <a:solidFill>
                  <a:schemeClr val="bg1">
                    <a:lumMod val="50000"/>
                  </a:schemeClr>
                </a:solidFill>
              </a:rPr>
              <a:t>Jam </a:t>
            </a:r>
            <a:r>
              <a:rPr lang="en-US" dirty="0" smtClean="0">
                <a:solidFill>
                  <a:schemeClr val="bg1">
                    <a:lumMod val="50000"/>
                  </a:schemeClr>
                </a:solidFill>
              </a:rPr>
              <a:t>3:13-17 </a:t>
            </a:r>
            <a:r>
              <a:rPr lang="en-US" dirty="0">
                <a:solidFill>
                  <a:schemeClr val="bg1">
                    <a:lumMod val="50000"/>
                  </a:schemeClr>
                </a:solidFill>
              </a:rPr>
              <a:t>NRS</a:t>
            </a:r>
            <a:r>
              <a:rPr lang="en-US" dirty="0" smtClean="0">
                <a:solidFill>
                  <a:schemeClr val="bg1">
                    <a:lumMod val="50000"/>
                  </a:schemeClr>
                </a:solidFill>
              </a:rPr>
              <a:t>)</a:t>
            </a:r>
          </a:p>
        </p:txBody>
      </p:sp>
    </p:spTree>
    <p:extLst>
      <p:ext uri="{BB962C8B-B14F-4D97-AF65-F5344CB8AC3E}">
        <p14:creationId xmlns:p14="http://schemas.microsoft.com/office/powerpoint/2010/main" val="22769463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59657"/>
            <a:ext cx="10515600" cy="6502400"/>
          </a:xfrm>
        </p:spPr>
        <p:txBody>
          <a:bodyPr>
            <a:normAutofit/>
          </a:bodyPr>
          <a:lstStyle/>
          <a:p>
            <a:pPr marL="0" indent="0" algn="ctr">
              <a:buNone/>
            </a:pPr>
            <a:endParaRPr lang="en-US" baseline="30000" dirty="0" smtClean="0"/>
          </a:p>
          <a:p>
            <a:pPr marL="0" indent="0" algn="ctr">
              <a:buNone/>
            </a:pPr>
            <a:endParaRPr lang="en-US" sz="5100" dirty="0" smtClean="0"/>
          </a:p>
          <a:p>
            <a:pPr marL="0" indent="0" algn="ctr">
              <a:buNone/>
            </a:pPr>
            <a:r>
              <a:rPr lang="en-US" sz="5100" dirty="0" smtClean="0"/>
              <a:t> </a:t>
            </a:r>
            <a:r>
              <a:rPr lang="en-US" baseline="30000" dirty="0"/>
              <a:t>13</a:t>
            </a:r>
            <a:r>
              <a:rPr lang="en-US" dirty="0"/>
              <a:t> Who is wise and understanding </a:t>
            </a:r>
            <a:r>
              <a:rPr lang="en-US" dirty="0" smtClean="0"/>
              <a:t>among </a:t>
            </a:r>
            <a:r>
              <a:rPr lang="en-US" dirty="0"/>
              <a:t>you? Show by your good life that your works are done with gentleness born of wisdom</a:t>
            </a:r>
            <a:r>
              <a:rPr lang="en-US" dirty="0" smtClean="0"/>
              <a:t>.  </a:t>
            </a:r>
            <a:r>
              <a:rPr lang="en-US" baseline="30000" dirty="0">
                <a:solidFill>
                  <a:schemeClr val="bg1">
                    <a:lumMod val="50000"/>
                  </a:schemeClr>
                </a:solidFill>
              </a:rPr>
              <a:t>14</a:t>
            </a:r>
            <a:r>
              <a:rPr lang="en-US" dirty="0">
                <a:solidFill>
                  <a:schemeClr val="bg1">
                    <a:lumMod val="50000"/>
                  </a:schemeClr>
                </a:solidFill>
              </a:rPr>
              <a:t> But if you have bitter envy and selfish ambition in your hearts, do not be boastful and false to the truth</a:t>
            </a:r>
            <a:r>
              <a:rPr lang="en-US" dirty="0" smtClean="0">
                <a:solidFill>
                  <a:schemeClr val="bg1">
                    <a:lumMod val="50000"/>
                  </a:schemeClr>
                </a:solidFill>
              </a:rPr>
              <a:t>.  </a:t>
            </a:r>
            <a:r>
              <a:rPr lang="en-US" baseline="30000" dirty="0">
                <a:solidFill>
                  <a:schemeClr val="bg1">
                    <a:lumMod val="50000"/>
                  </a:schemeClr>
                </a:solidFill>
              </a:rPr>
              <a:t>15</a:t>
            </a:r>
            <a:r>
              <a:rPr lang="en-US" dirty="0">
                <a:solidFill>
                  <a:schemeClr val="bg1">
                    <a:lumMod val="50000"/>
                  </a:schemeClr>
                </a:solidFill>
              </a:rPr>
              <a:t> Such wisdom does not come down from above, but is earthly, unspiritual, devilish</a:t>
            </a:r>
            <a:r>
              <a:rPr lang="en-US" dirty="0" smtClean="0">
                <a:solidFill>
                  <a:schemeClr val="bg1">
                    <a:lumMod val="50000"/>
                  </a:schemeClr>
                </a:solidFill>
              </a:rPr>
              <a:t>.  </a:t>
            </a:r>
            <a:r>
              <a:rPr lang="en-US" baseline="30000" dirty="0">
                <a:solidFill>
                  <a:schemeClr val="bg1">
                    <a:lumMod val="50000"/>
                  </a:schemeClr>
                </a:solidFill>
              </a:rPr>
              <a:t>16</a:t>
            </a:r>
            <a:r>
              <a:rPr lang="en-US" dirty="0">
                <a:solidFill>
                  <a:schemeClr val="bg1">
                    <a:lumMod val="50000"/>
                  </a:schemeClr>
                </a:solidFill>
              </a:rPr>
              <a:t> For where there is envy and selfish ambition, there will also be disorder and wickedness of every kind</a:t>
            </a:r>
            <a:r>
              <a:rPr lang="en-US" dirty="0" smtClean="0">
                <a:solidFill>
                  <a:schemeClr val="bg1">
                    <a:lumMod val="50000"/>
                  </a:schemeClr>
                </a:solidFill>
              </a:rPr>
              <a:t>.  </a:t>
            </a:r>
            <a:r>
              <a:rPr lang="en-US" baseline="30000" dirty="0">
                <a:solidFill>
                  <a:schemeClr val="bg1">
                    <a:lumMod val="50000"/>
                  </a:schemeClr>
                </a:solidFill>
              </a:rPr>
              <a:t>17</a:t>
            </a:r>
            <a:r>
              <a:rPr lang="en-US" dirty="0">
                <a:solidFill>
                  <a:schemeClr val="bg1">
                    <a:lumMod val="50000"/>
                  </a:schemeClr>
                </a:solidFill>
              </a:rPr>
              <a:t> But the wisdom from above is first pure, then peaceable, gentle, willing to yield, full of mercy and good fruits, without a trace of partiality or hypocrisy</a:t>
            </a:r>
            <a:r>
              <a:rPr lang="en-US" dirty="0" smtClean="0">
                <a:solidFill>
                  <a:schemeClr val="bg1">
                    <a:lumMod val="50000"/>
                  </a:schemeClr>
                </a:solidFill>
              </a:rPr>
              <a:t>. (</a:t>
            </a:r>
            <a:r>
              <a:rPr lang="en-US" dirty="0">
                <a:solidFill>
                  <a:schemeClr val="bg1">
                    <a:lumMod val="50000"/>
                  </a:schemeClr>
                </a:solidFill>
              </a:rPr>
              <a:t>Jam </a:t>
            </a:r>
            <a:r>
              <a:rPr lang="en-US" dirty="0" smtClean="0">
                <a:solidFill>
                  <a:schemeClr val="bg1">
                    <a:lumMod val="50000"/>
                  </a:schemeClr>
                </a:solidFill>
              </a:rPr>
              <a:t>3:13-17 </a:t>
            </a:r>
            <a:r>
              <a:rPr lang="en-US" dirty="0">
                <a:solidFill>
                  <a:schemeClr val="bg1">
                    <a:lumMod val="50000"/>
                  </a:schemeClr>
                </a:solidFill>
              </a:rPr>
              <a:t>NRS</a:t>
            </a:r>
            <a:r>
              <a:rPr lang="en-US" dirty="0" smtClean="0">
                <a:solidFill>
                  <a:schemeClr val="bg1">
                    <a:lumMod val="50000"/>
                  </a:schemeClr>
                </a:solidFill>
              </a:rPr>
              <a:t>)</a:t>
            </a:r>
          </a:p>
        </p:txBody>
      </p:sp>
    </p:spTree>
    <p:extLst>
      <p:ext uri="{BB962C8B-B14F-4D97-AF65-F5344CB8AC3E}">
        <p14:creationId xmlns:p14="http://schemas.microsoft.com/office/powerpoint/2010/main" val="35504147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95086"/>
            <a:ext cx="10515600" cy="5646057"/>
          </a:xfrm>
        </p:spPr>
        <p:txBody>
          <a:bodyPr>
            <a:normAutofit/>
          </a:bodyPr>
          <a:lstStyle/>
          <a:p>
            <a:pPr marL="0" indent="0" algn="ctr">
              <a:buNone/>
            </a:pPr>
            <a:endParaRPr lang="en-US" baseline="30000" dirty="0" smtClean="0"/>
          </a:p>
          <a:p>
            <a:pPr marL="0" indent="0" algn="ctr">
              <a:buNone/>
            </a:pPr>
            <a:endParaRPr lang="en-US" baseline="30000" dirty="0"/>
          </a:p>
          <a:p>
            <a:pPr marL="0" indent="0" algn="ctr">
              <a:buNone/>
            </a:pPr>
            <a:r>
              <a:rPr lang="en-US" dirty="0" smtClean="0"/>
              <a:t> </a:t>
            </a:r>
          </a:p>
          <a:p>
            <a:pPr marL="0" indent="0" algn="ctr">
              <a:buNone/>
            </a:pPr>
            <a:endParaRPr lang="en-US" baseline="30000" dirty="0"/>
          </a:p>
          <a:p>
            <a:pPr marL="0" indent="0" algn="ctr">
              <a:buNone/>
            </a:pPr>
            <a:r>
              <a:rPr lang="en-US" dirty="0" smtClean="0"/>
              <a:t>“Who </a:t>
            </a:r>
            <a:r>
              <a:rPr lang="en-US" dirty="0"/>
              <a:t>is wise and understanding among you? </a:t>
            </a:r>
            <a:r>
              <a:rPr lang="en-US" dirty="0"/>
              <a:t/>
            </a:r>
            <a:br>
              <a:rPr lang="en-US" dirty="0"/>
            </a:br>
            <a:r>
              <a:rPr lang="en-US" dirty="0" smtClean="0"/>
              <a:t>Show </a:t>
            </a:r>
            <a:r>
              <a:rPr lang="en-US" dirty="0"/>
              <a:t>by your good life that your works are done with gentleness born of </a:t>
            </a:r>
            <a:r>
              <a:rPr lang="en-US" dirty="0" smtClean="0"/>
              <a:t>wisdom”--  James 3:13</a:t>
            </a:r>
          </a:p>
          <a:p>
            <a:pPr marL="0" indent="0" algn="ctr">
              <a:buNone/>
            </a:pPr>
            <a:endParaRPr lang="en-US" dirty="0" smtClean="0"/>
          </a:p>
          <a:p>
            <a:pPr marL="0" indent="0" algn="ctr">
              <a:buNone/>
            </a:pPr>
            <a:r>
              <a:rPr lang="en-US" dirty="0" smtClean="0"/>
              <a:t>“We are created </a:t>
            </a:r>
            <a:r>
              <a:rPr lang="en-US" dirty="0"/>
              <a:t>in Christ Jesus for good works, which God prepared beforehand to be our way of </a:t>
            </a:r>
            <a:r>
              <a:rPr lang="en-US" dirty="0" smtClean="0"/>
              <a:t>life” – Paul (</a:t>
            </a:r>
            <a:r>
              <a:rPr lang="en-US" dirty="0" err="1" smtClean="0"/>
              <a:t>Eph</a:t>
            </a:r>
            <a:r>
              <a:rPr lang="en-US" dirty="0" smtClean="0"/>
              <a:t> 2:10)</a:t>
            </a:r>
            <a:endParaRPr lang="en-US" dirty="0"/>
          </a:p>
        </p:txBody>
      </p:sp>
    </p:spTree>
    <p:extLst>
      <p:ext uri="{BB962C8B-B14F-4D97-AF65-F5344CB8AC3E}">
        <p14:creationId xmlns:p14="http://schemas.microsoft.com/office/powerpoint/2010/main" val="15024336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Kinds of Wisdom</a:t>
            </a:r>
            <a:endParaRPr lang="en-US" dirty="0"/>
          </a:p>
        </p:txBody>
      </p:sp>
      <p:sp>
        <p:nvSpPr>
          <p:cNvPr id="3" name="Text Placeholder 2"/>
          <p:cNvSpPr>
            <a:spLocks noGrp="1"/>
          </p:cNvSpPr>
          <p:nvPr>
            <p:ph type="body" idx="1"/>
          </p:nvPr>
        </p:nvSpPr>
        <p:spPr/>
        <p:txBody>
          <a:bodyPr/>
          <a:lstStyle/>
          <a:p>
            <a:r>
              <a:rPr lang="en-US" dirty="0" smtClean="0"/>
              <a:t>Wisdom from Above</a:t>
            </a:r>
            <a:endParaRPr lang="en-US" dirty="0"/>
          </a:p>
        </p:txBody>
      </p:sp>
      <p:sp>
        <p:nvSpPr>
          <p:cNvPr id="4" name="Content Placeholder 3"/>
          <p:cNvSpPr>
            <a:spLocks noGrp="1"/>
          </p:cNvSpPr>
          <p:nvPr>
            <p:ph sz="half" idx="2"/>
          </p:nvPr>
        </p:nvSpPr>
        <p:spPr/>
        <p:txBody>
          <a:bodyPr/>
          <a:lstStyle/>
          <a:p>
            <a:endParaRPr lang="en-US" dirty="0"/>
          </a:p>
        </p:txBody>
      </p:sp>
      <p:sp>
        <p:nvSpPr>
          <p:cNvPr id="5" name="Text Placeholder 4"/>
          <p:cNvSpPr>
            <a:spLocks noGrp="1"/>
          </p:cNvSpPr>
          <p:nvPr>
            <p:ph type="body" sz="quarter" idx="3"/>
          </p:nvPr>
        </p:nvSpPr>
        <p:spPr/>
        <p:txBody>
          <a:bodyPr/>
          <a:lstStyle/>
          <a:p>
            <a:r>
              <a:rPr lang="en-US" dirty="0"/>
              <a:t>Earthly, Unspiritual, Devilish Wisdom</a:t>
            </a:r>
            <a:endParaRPr lang="en-US" dirty="0"/>
          </a:p>
        </p:txBody>
      </p:sp>
      <p:sp>
        <p:nvSpPr>
          <p:cNvPr id="6" name="Content Placeholder 5"/>
          <p:cNvSpPr>
            <a:spLocks noGrp="1"/>
          </p:cNvSpPr>
          <p:nvPr>
            <p:ph sz="quarter" idx="4"/>
          </p:nvPr>
        </p:nvSpPr>
        <p:spPr/>
        <p:txBody>
          <a:bodyPr/>
          <a:lstStyle/>
          <a:p>
            <a:endParaRPr lang="en-US" dirty="0"/>
          </a:p>
        </p:txBody>
      </p:sp>
    </p:spTree>
    <p:extLst>
      <p:ext uri="{BB962C8B-B14F-4D97-AF65-F5344CB8AC3E}">
        <p14:creationId xmlns:p14="http://schemas.microsoft.com/office/powerpoint/2010/main" val="340134582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59657"/>
            <a:ext cx="10515600" cy="6502400"/>
          </a:xfrm>
        </p:spPr>
        <p:txBody>
          <a:bodyPr>
            <a:normAutofit/>
          </a:bodyPr>
          <a:lstStyle/>
          <a:p>
            <a:pPr marL="0" indent="0" algn="ctr">
              <a:buNone/>
            </a:pPr>
            <a:endParaRPr lang="en-US" baseline="30000" dirty="0" smtClean="0"/>
          </a:p>
          <a:p>
            <a:pPr marL="0" indent="0" algn="ctr">
              <a:buNone/>
            </a:pPr>
            <a:endParaRPr lang="en-US" sz="5100" dirty="0" smtClean="0"/>
          </a:p>
          <a:p>
            <a:pPr marL="0" indent="0" algn="ctr">
              <a:buNone/>
            </a:pPr>
            <a:r>
              <a:rPr lang="en-US" sz="5100" dirty="0" smtClean="0"/>
              <a:t> </a:t>
            </a:r>
            <a:r>
              <a:rPr lang="en-US" baseline="30000" dirty="0"/>
              <a:t>1</a:t>
            </a:r>
            <a:r>
              <a:rPr lang="en-US" baseline="30000" dirty="0">
                <a:solidFill>
                  <a:schemeClr val="bg1">
                    <a:lumMod val="50000"/>
                  </a:schemeClr>
                </a:solidFill>
              </a:rPr>
              <a:t>3</a:t>
            </a:r>
            <a:r>
              <a:rPr lang="en-US" dirty="0">
                <a:solidFill>
                  <a:schemeClr val="bg1">
                    <a:lumMod val="50000"/>
                  </a:schemeClr>
                </a:solidFill>
              </a:rPr>
              <a:t> Who is wise and understanding </a:t>
            </a:r>
            <a:r>
              <a:rPr lang="en-US" dirty="0" smtClean="0">
                <a:solidFill>
                  <a:schemeClr val="bg1">
                    <a:lumMod val="50000"/>
                  </a:schemeClr>
                </a:solidFill>
              </a:rPr>
              <a:t>among </a:t>
            </a:r>
            <a:r>
              <a:rPr lang="en-US" dirty="0">
                <a:solidFill>
                  <a:schemeClr val="bg1">
                    <a:lumMod val="50000"/>
                  </a:schemeClr>
                </a:solidFill>
              </a:rPr>
              <a:t>you? Show by your good life that your works are done with gentleness born of wisdom</a:t>
            </a:r>
            <a:r>
              <a:rPr lang="en-US" dirty="0" smtClean="0"/>
              <a:t>.  </a:t>
            </a:r>
            <a:r>
              <a:rPr lang="en-US" baseline="30000" dirty="0"/>
              <a:t>14</a:t>
            </a:r>
            <a:r>
              <a:rPr lang="en-US" dirty="0"/>
              <a:t> But if you have bitter envy and selfish ambition in your hearts, do not be boastful and false to the truth</a:t>
            </a:r>
            <a:r>
              <a:rPr lang="en-US" dirty="0" smtClean="0"/>
              <a:t>.  </a:t>
            </a:r>
            <a:r>
              <a:rPr lang="en-US" baseline="30000" dirty="0"/>
              <a:t>15</a:t>
            </a:r>
            <a:r>
              <a:rPr lang="en-US" dirty="0"/>
              <a:t> Such wisdom does not come down from above, but is </a:t>
            </a:r>
            <a:r>
              <a:rPr lang="en-US" dirty="0">
                <a:solidFill>
                  <a:schemeClr val="accent2"/>
                </a:solidFill>
              </a:rPr>
              <a:t>earthly</a:t>
            </a:r>
            <a:r>
              <a:rPr lang="en-US" dirty="0"/>
              <a:t>, unspiritual, devilish</a:t>
            </a:r>
            <a:r>
              <a:rPr lang="en-US" dirty="0" smtClean="0"/>
              <a:t>.  </a:t>
            </a:r>
            <a:r>
              <a:rPr lang="en-US" baseline="30000" dirty="0"/>
              <a:t>16</a:t>
            </a:r>
            <a:r>
              <a:rPr lang="en-US" dirty="0"/>
              <a:t> For where there is envy and selfish ambition, there will also be disorder and wickedness of every kind</a:t>
            </a:r>
            <a:r>
              <a:rPr lang="en-US" dirty="0" smtClean="0"/>
              <a:t>.  </a:t>
            </a:r>
            <a:r>
              <a:rPr lang="en-US" baseline="30000" dirty="0"/>
              <a:t>17</a:t>
            </a:r>
            <a:r>
              <a:rPr lang="en-US" dirty="0"/>
              <a:t> But the </a:t>
            </a:r>
            <a:r>
              <a:rPr lang="en-US" dirty="0">
                <a:solidFill>
                  <a:schemeClr val="accent2"/>
                </a:solidFill>
              </a:rPr>
              <a:t>wisdom from above </a:t>
            </a:r>
            <a:r>
              <a:rPr lang="en-US" dirty="0"/>
              <a:t>is first pure, then peaceable, gentle, willing to yield, full of mercy and good fruits, without a trace of partiality or hypocrisy</a:t>
            </a:r>
            <a:r>
              <a:rPr lang="en-US" dirty="0" smtClean="0"/>
              <a:t>.</a:t>
            </a:r>
            <a:r>
              <a:rPr lang="en-US" dirty="0" smtClean="0">
                <a:solidFill>
                  <a:schemeClr val="bg1">
                    <a:lumMod val="50000"/>
                  </a:schemeClr>
                </a:solidFill>
              </a:rPr>
              <a:t> (</a:t>
            </a:r>
            <a:r>
              <a:rPr lang="en-US" dirty="0">
                <a:solidFill>
                  <a:schemeClr val="bg1">
                    <a:lumMod val="50000"/>
                  </a:schemeClr>
                </a:solidFill>
              </a:rPr>
              <a:t>Jam </a:t>
            </a:r>
            <a:r>
              <a:rPr lang="en-US" dirty="0" smtClean="0">
                <a:solidFill>
                  <a:schemeClr val="bg1">
                    <a:lumMod val="50000"/>
                  </a:schemeClr>
                </a:solidFill>
              </a:rPr>
              <a:t>3:13-17 </a:t>
            </a:r>
            <a:r>
              <a:rPr lang="en-US" dirty="0">
                <a:solidFill>
                  <a:schemeClr val="bg1">
                    <a:lumMod val="50000"/>
                  </a:schemeClr>
                </a:solidFill>
              </a:rPr>
              <a:t>NRS</a:t>
            </a:r>
            <a:r>
              <a:rPr lang="en-US" dirty="0" smtClean="0">
                <a:solidFill>
                  <a:schemeClr val="bg1">
                    <a:lumMod val="50000"/>
                  </a:schemeClr>
                </a:solidFill>
              </a:rPr>
              <a:t>)</a:t>
            </a:r>
          </a:p>
        </p:txBody>
      </p:sp>
    </p:spTree>
    <p:extLst>
      <p:ext uri="{BB962C8B-B14F-4D97-AF65-F5344CB8AC3E}">
        <p14:creationId xmlns:p14="http://schemas.microsoft.com/office/powerpoint/2010/main" val="325565895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Kinds of Wisdom</a:t>
            </a:r>
            <a:endParaRPr lang="en-US" dirty="0"/>
          </a:p>
        </p:txBody>
      </p:sp>
      <p:sp>
        <p:nvSpPr>
          <p:cNvPr id="3" name="Text Placeholder 2"/>
          <p:cNvSpPr>
            <a:spLocks noGrp="1"/>
          </p:cNvSpPr>
          <p:nvPr>
            <p:ph type="body" idx="1"/>
          </p:nvPr>
        </p:nvSpPr>
        <p:spPr/>
        <p:txBody>
          <a:bodyPr/>
          <a:lstStyle/>
          <a:p>
            <a:r>
              <a:rPr lang="en-US" dirty="0" smtClean="0"/>
              <a:t>Wisdom from Above</a:t>
            </a:r>
            <a:endParaRPr lang="en-US" dirty="0"/>
          </a:p>
        </p:txBody>
      </p:sp>
      <p:sp>
        <p:nvSpPr>
          <p:cNvPr id="4" name="Content Placeholder 3"/>
          <p:cNvSpPr>
            <a:spLocks noGrp="1"/>
          </p:cNvSpPr>
          <p:nvPr>
            <p:ph sz="half" idx="2"/>
          </p:nvPr>
        </p:nvSpPr>
        <p:spPr/>
        <p:txBody>
          <a:bodyPr/>
          <a:lstStyle/>
          <a:p>
            <a:r>
              <a:rPr lang="en-US" dirty="0"/>
              <a:t>pure, </a:t>
            </a:r>
            <a:endParaRPr lang="en-US" dirty="0" smtClean="0"/>
          </a:p>
          <a:p>
            <a:r>
              <a:rPr lang="en-US" dirty="0"/>
              <a:t>p</a:t>
            </a:r>
            <a:r>
              <a:rPr lang="en-US" dirty="0" smtClean="0"/>
              <a:t>eaceable &amp; gentle</a:t>
            </a:r>
          </a:p>
          <a:p>
            <a:r>
              <a:rPr lang="en-US" dirty="0" smtClean="0"/>
              <a:t>willing </a:t>
            </a:r>
            <a:r>
              <a:rPr lang="en-US" dirty="0"/>
              <a:t>to yield, </a:t>
            </a:r>
            <a:endParaRPr lang="en-US" dirty="0" smtClean="0"/>
          </a:p>
          <a:p>
            <a:r>
              <a:rPr lang="en-US" dirty="0" smtClean="0"/>
              <a:t>full </a:t>
            </a:r>
            <a:r>
              <a:rPr lang="en-US" dirty="0"/>
              <a:t>of mercy and good fruits, </a:t>
            </a:r>
            <a:endParaRPr lang="en-US" dirty="0" smtClean="0"/>
          </a:p>
          <a:p>
            <a:r>
              <a:rPr lang="en-US" dirty="0" smtClean="0"/>
              <a:t>without </a:t>
            </a:r>
            <a:r>
              <a:rPr lang="en-US" dirty="0"/>
              <a:t>a trace of partiality or </a:t>
            </a:r>
            <a:r>
              <a:rPr lang="en-US" dirty="0" smtClean="0"/>
              <a:t>hypocrisy</a:t>
            </a:r>
          </a:p>
          <a:p>
            <a:r>
              <a:rPr lang="en-US" b="1" dirty="0" smtClean="0"/>
              <a:t>Result</a:t>
            </a:r>
            <a:r>
              <a:rPr lang="en-US" dirty="0" smtClean="0"/>
              <a:t>: Shalom (for all)</a:t>
            </a:r>
            <a:endParaRPr lang="en-US" dirty="0"/>
          </a:p>
        </p:txBody>
      </p:sp>
      <p:sp>
        <p:nvSpPr>
          <p:cNvPr id="5" name="Text Placeholder 4"/>
          <p:cNvSpPr>
            <a:spLocks noGrp="1"/>
          </p:cNvSpPr>
          <p:nvPr>
            <p:ph type="body" sz="quarter" idx="3"/>
          </p:nvPr>
        </p:nvSpPr>
        <p:spPr/>
        <p:txBody>
          <a:bodyPr/>
          <a:lstStyle/>
          <a:p>
            <a:r>
              <a:rPr lang="en-US" dirty="0" smtClean="0"/>
              <a:t>Earthly, Unspiritual, Devilish Wisdom</a:t>
            </a:r>
            <a:endParaRPr lang="en-US" dirty="0"/>
          </a:p>
        </p:txBody>
      </p:sp>
      <p:sp>
        <p:nvSpPr>
          <p:cNvPr id="6" name="Content Placeholder 5"/>
          <p:cNvSpPr>
            <a:spLocks noGrp="1"/>
          </p:cNvSpPr>
          <p:nvPr>
            <p:ph sz="quarter" idx="4"/>
          </p:nvPr>
        </p:nvSpPr>
        <p:spPr/>
        <p:txBody>
          <a:bodyPr/>
          <a:lstStyle/>
          <a:p>
            <a:r>
              <a:rPr lang="en-US" dirty="0"/>
              <a:t>bitter envy </a:t>
            </a:r>
            <a:endParaRPr lang="en-US" dirty="0" smtClean="0"/>
          </a:p>
          <a:p>
            <a:r>
              <a:rPr lang="en-US" dirty="0" smtClean="0"/>
              <a:t>selfish </a:t>
            </a:r>
            <a:r>
              <a:rPr lang="en-US" dirty="0"/>
              <a:t>ambition in your </a:t>
            </a:r>
            <a:r>
              <a:rPr lang="en-US" dirty="0" smtClean="0"/>
              <a:t>hearts</a:t>
            </a:r>
          </a:p>
          <a:p>
            <a:r>
              <a:rPr lang="en-US" dirty="0" smtClean="0"/>
              <a:t>boastful </a:t>
            </a:r>
          </a:p>
          <a:p>
            <a:r>
              <a:rPr lang="en-US" dirty="0" smtClean="0"/>
              <a:t>false </a:t>
            </a:r>
            <a:r>
              <a:rPr lang="en-US" dirty="0"/>
              <a:t>to the </a:t>
            </a:r>
            <a:r>
              <a:rPr lang="en-US" dirty="0" smtClean="0"/>
              <a:t>truth</a:t>
            </a:r>
          </a:p>
          <a:p>
            <a:r>
              <a:rPr lang="en-US" b="1" dirty="0" smtClean="0"/>
              <a:t>Result</a:t>
            </a:r>
            <a:r>
              <a:rPr lang="en-US" dirty="0" smtClean="0"/>
              <a:t>: </a:t>
            </a:r>
            <a:r>
              <a:rPr lang="en-US" dirty="0"/>
              <a:t>disorder and wickedness of every kind</a:t>
            </a:r>
          </a:p>
        </p:txBody>
      </p:sp>
    </p:spTree>
    <p:extLst>
      <p:ext uri="{BB962C8B-B14F-4D97-AF65-F5344CB8AC3E}">
        <p14:creationId xmlns:p14="http://schemas.microsoft.com/office/powerpoint/2010/main" val="387238106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t.houzz.com/simgs/b0a17af60ba7bbd7_4-1000/traditional-por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7987" y="-2063536"/>
            <a:ext cx="9468069" cy="99012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218284" y="5934670"/>
            <a:ext cx="4926221"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Marsha Rayburn</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8804358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95086"/>
            <a:ext cx="10515600" cy="5646057"/>
          </a:xfrm>
        </p:spPr>
        <p:txBody>
          <a:bodyPr>
            <a:normAutofit/>
          </a:bodyPr>
          <a:lstStyle/>
          <a:p>
            <a:pPr marL="0" indent="0" algn="ctr">
              <a:buNone/>
            </a:pPr>
            <a:endParaRPr lang="en-US" baseline="30000" dirty="0" smtClean="0"/>
          </a:p>
          <a:p>
            <a:pPr marL="0" indent="0" algn="ctr">
              <a:buNone/>
            </a:pPr>
            <a:endParaRPr lang="en-US" baseline="30000" dirty="0"/>
          </a:p>
          <a:p>
            <a:pPr marL="0" indent="0" algn="ctr">
              <a:buNone/>
            </a:pPr>
            <a:r>
              <a:rPr lang="en-US" dirty="0" smtClean="0"/>
              <a:t> </a:t>
            </a:r>
          </a:p>
          <a:p>
            <a:pPr marL="0" indent="0" algn="ctr">
              <a:buNone/>
            </a:pPr>
            <a:endParaRPr lang="en-US" baseline="30000" dirty="0"/>
          </a:p>
          <a:p>
            <a:pPr marL="0" indent="0" algn="ctr">
              <a:buNone/>
            </a:pPr>
            <a:endParaRPr lang="en-US" dirty="0" smtClean="0"/>
          </a:p>
          <a:p>
            <a:pPr marL="0" indent="0" algn="ctr">
              <a:buNone/>
            </a:pPr>
            <a:r>
              <a:rPr lang="en-US" dirty="0" smtClean="0"/>
              <a:t>James offers us a cure to false peacemaking . . . </a:t>
            </a:r>
            <a:endParaRPr lang="en-US" dirty="0"/>
          </a:p>
        </p:txBody>
      </p:sp>
    </p:spTree>
    <p:extLst>
      <p:ext uri="{BB962C8B-B14F-4D97-AF65-F5344CB8AC3E}">
        <p14:creationId xmlns:p14="http://schemas.microsoft.com/office/powerpoint/2010/main" val="134522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59657"/>
            <a:ext cx="10515600" cy="6502400"/>
          </a:xfrm>
        </p:spPr>
        <p:txBody>
          <a:bodyPr>
            <a:normAutofit fontScale="55000" lnSpcReduction="20000"/>
          </a:bodyPr>
          <a:lstStyle/>
          <a:p>
            <a:pPr marL="0" indent="0" algn="ctr">
              <a:buNone/>
            </a:pPr>
            <a:endParaRPr lang="en-US" baseline="30000" dirty="0" smtClean="0"/>
          </a:p>
          <a:p>
            <a:pPr marL="0" indent="0" algn="ctr">
              <a:buNone/>
            </a:pPr>
            <a:endParaRPr lang="en-US" sz="5100" baseline="30000" dirty="0" smtClean="0"/>
          </a:p>
          <a:p>
            <a:pPr marL="0" indent="0" algn="ctr">
              <a:buNone/>
            </a:pPr>
            <a:endParaRPr lang="en-US" sz="5100" baseline="30000" dirty="0"/>
          </a:p>
          <a:p>
            <a:pPr marL="0" indent="0" algn="ctr">
              <a:buNone/>
            </a:pPr>
            <a:r>
              <a:rPr lang="en-US" sz="5100" baseline="30000" dirty="0" smtClean="0"/>
              <a:t>1</a:t>
            </a:r>
            <a:r>
              <a:rPr lang="en-US" sz="5100" dirty="0" smtClean="0"/>
              <a:t>Those </a:t>
            </a:r>
            <a:r>
              <a:rPr lang="en-US" sz="5100" dirty="0"/>
              <a:t>conflicts and disputes among you, where do they come from? Do they not come from your cravings that are at war within you</a:t>
            </a:r>
            <a:r>
              <a:rPr lang="en-US" sz="5100" dirty="0" smtClean="0"/>
              <a:t>?  </a:t>
            </a:r>
            <a:r>
              <a:rPr lang="en-US" sz="5100" baseline="30000" dirty="0"/>
              <a:t>2</a:t>
            </a:r>
            <a:r>
              <a:rPr lang="en-US" sz="5100" dirty="0"/>
              <a:t> You want something and do not have it; so you commit murder. And you covet something and cannot obtain it; so you engage in disputes and conflicts</a:t>
            </a:r>
            <a:r>
              <a:rPr lang="en-US" sz="5100" dirty="0">
                <a:solidFill>
                  <a:srgbClr val="C00000"/>
                </a:solidFill>
              </a:rPr>
              <a:t>. You do not have, because you do not ask</a:t>
            </a:r>
            <a:r>
              <a:rPr lang="en-US" sz="5100" dirty="0" smtClean="0">
                <a:solidFill>
                  <a:srgbClr val="C00000"/>
                </a:solidFill>
              </a:rPr>
              <a:t>.  </a:t>
            </a:r>
            <a:r>
              <a:rPr lang="en-US" sz="5100" baseline="30000" dirty="0">
                <a:solidFill>
                  <a:srgbClr val="C00000"/>
                </a:solidFill>
              </a:rPr>
              <a:t>3</a:t>
            </a:r>
            <a:r>
              <a:rPr lang="en-US" sz="5100" dirty="0">
                <a:solidFill>
                  <a:srgbClr val="C00000"/>
                </a:solidFill>
              </a:rPr>
              <a:t> You ask and do not receive, because you ask wrongly, in order to spend what you get on your pleasures</a:t>
            </a:r>
            <a:r>
              <a:rPr lang="en-US" sz="5100" dirty="0" smtClean="0">
                <a:solidFill>
                  <a:srgbClr val="C00000"/>
                </a:solidFill>
              </a:rPr>
              <a:t>.  </a:t>
            </a:r>
            <a:r>
              <a:rPr lang="en-US" sz="5100" baseline="30000" dirty="0"/>
              <a:t>4</a:t>
            </a:r>
            <a:r>
              <a:rPr lang="en-US" sz="5100" dirty="0"/>
              <a:t> Adulterers! Do you not know that friendship with the world is enmity with God? Therefore whoever wishes to be a friend of the world becomes an enemy of God</a:t>
            </a:r>
            <a:r>
              <a:rPr lang="en-US" sz="5100" dirty="0" smtClean="0"/>
              <a:t>.  </a:t>
            </a:r>
            <a:r>
              <a:rPr lang="en-US" sz="5100" baseline="30000" dirty="0"/>
              <a:t>5</a:t>
            </a:r>
            <a:r>
              <a:rPr lang="en-US" sz="5100" dirty="0"/>
              <a:t> Or do you suppose that it is for nothing that the scripture says, "God yearns jealously for the spirit that he has made to dwell in us</a:t>
            </a:r>
            <a:r>
              <a:rPr lang="en-US" sz="5100" dirty="0" smtClean="0"/>
              <a:t>"?  </a:t>
            </a:r>
            <a:r>
              <a:rPr lang="en-US" sz="5100" baseline="30000" dirty="0"/>
              <a:t>6</a:t>
            </a:r>
            <a:r>
              <a:rPr lang="en-US" sz="5100" dirty="0"/>
              <a:t> But he gives all the more grace; therefore it says, "God opposes the proud, but gives grace to the humble</a:t>
            </a:r>
            <a:r>
              <a:rPr lang="en-US" sz="5100" dirty="0" smtClean="0"/>
              <a:t>.“  </a:t>
            </a:r>
            <a:r>
              <a:rPr lang="en-US" sz="5100" baseline="30000" dirty="0">
                <a:solidFill>
                  <a:srgbClr val="C00000"/>
                </a:solidFill>
              </a:rPr>
              <a:t>7</a:t>
            </a:r>
            <a:r>
              <a:rPr lang="en-US" sz="5100" dirty="0">
                <a:solidFill>
                  <a:srgbClr val="C00000"/>
                </a:solidFill>
              </a:rPr>
              <a:t> Submit yourselves therefore to God. Resist the devil, and he will flee from you</a:t>
            </a:r>
            <a:r>
              <a:rPr lang="en-US" sz="5100" dirty="0" smtClean="0">
                <a:solidFill>
                  <a:srgbClr val="C00000"/>
                </a:solidFill>
              </a:rPr>
              <a:t>. </a:t>
            </a:r>
            <a:r>
              <a:rPr lang="en-US" sz="5100" baseline="30000" dirty="0">
                <a:solidFill>
                  <a:srgbClr val="C00000"/>
                </a:solidFill>
              </a:rPr>
              <a:t>8</a:t>
            </a:r>
            <a:r>
              <a:rPr lang="en-US" sz="5100" dirty="0">
                <a:solidFill>
                  <a:srgbClr val="C00000"/>
                </a:solidFill>
              </a:rPr>
              <a:t> Draw near to God, and he will draw near to you. Cleanse your hands, you sinners, and purify your hearts, you double-minded</a:t>
            </a:r>
            <a:r>
              <a:rPr lang="en-US" sz="5100" dirty="0" smtClean="0">
                <a:solidFill>
                  <a:srgbClr val="C00000"/>
                </a:solidFill>
              </a:rPr>
              <a:t>.</a:t>
            </a:r>
            <a:r>
              <a:rPr lang="en-US" sz="5100" dirty="0" smtClean="0"/>
              <a:t> (</a:t>
            </a:r>
            <a:r>
              <a:rPr lang="en-US" sz="5100" dirty="0"/>
              <a:t>Jam </a:t>
            </a:r>
            <a:r>
              <a:rPr lang="en-US" sz="5100" dirty="0" smtClean="0"/>
              <a:t>3:13-4:8 </a:t>
            </a:r>
            <a:r>
              <a:rPr lang="en-US" sz="5100" dirty="0"/>
              <a:t>NRS</a:t>
            </a:r>
            <a:r>
              <a:rPr lang="en-US" sz="5100" dirty="0" smtClean="0"/>
              <a:t>)</a:t>
            </a:r>
          </a:p>
        </p:txBody>
      </p:sp>
    </p:spTree>
    <p:extLst>
      <p:ext uri="{BB962C8B-B14F-4D97-AF65-F5344CB8AC3E}">
        <p14:creationId xmlns:p14="http://schemas.microsoft.com/office/powerpoint/2010/main" val="180761219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Choice – Pick your Side</a:t>
            </a:r>
            <a:endParaRPr lang="en-US" dirty="0"/>
          </a:p>
        </p:txBody>
      </p:sp>
      <p:sp>
        <p:nvSpPr>
          <p:cNvPr id="3" name="Text Placeholder 2"/>
          <p:cNvSpPr>
            <a:spLocks noGrp="1"/>
          </p:cNvSpPr>
          <p:nvPr>
            <p:ph type="body" idx="1"/>
          </p:nvPr>
        </p:nvSpPr>
        <p:spPr/>
        <p:txBody>
          <a:bodyPr/>
          <a:lstStyle/>
          <a:p>
            <a:r>
              <a:rPr lang="en-US" dirty="0" smtClean="0"/>
              <a:t>Friend of God</a:t>
            </a:r>
            <a:endParaRPr lang="en-US" dirty="0"/>
          </a:p>
        </p:txBody>
      </p:sp>
      <p:sp>
        <p:nvSpPr>
          <p:cNvPr id="4" name="Content Placeholder 3"/>
          <p:cNvSpPr>
            <a:spLocks noGrp="1"/>
          </p:cNvSpPr>
          <p:nvPr>
            <p:ph sz="half" idx="2"/>
          </p:nvPr>
        </p:nvSpPr>
        <p:spPr/>
        <p:txBody>
          <a:bodyPr/>
          <a:lstStyle/>
          <a:p>
            <a:r>
              <a:rPr lang="en-US" dirty="0" smtClean="0"/>
              <a:t>Ask God for what you need with right motives</a:t>
            </a:r>
          </a:p>
          <a:p>
            <a:r>
              <a:rPr lang="en-US" dirty="0" smtClean="0"/>
              <a:t>Act from a humble heart that answers to God</a:t>
            </a:r>
          </a:p>
          <a:p>
            <a:r>
              <a:rPr lang="en-US" dirty="0" smtClean="0"/>
              <a:t>Submit yourself to God</a:t>
            </a:r>
            <a:endParaRPr lang="en-US" dirty="0"/>
          </a:p>
        </p:txBody>
      </p:sp>
      <p:sp>
        <p:nvSpPr>
          <p:cNvPr id="5" name="Text Placeholder 4"/>
          <p:cNvSpPr>
            <a:spLocks noGrp="1"/>
          </p:cNvSpPr>
          <p:nvPr>
            <p:ph type="body" sz="quarter" idx="3"/>
          </p:nvPr>
        </p:nvSpPr>
        <p:spPr/>
        <p:txBody>
          <a:bodyPr/>
          <a:lstStyle/>
          <a:p>
            <a:r>
              <a:rPr lang="en-US" dirty="0" smtClean="0"/>
              <a:t>Friend of the World</a:t>
            </a:r>
            <a:endParaRPr lang="en-US" dirty="0"/>
          </a:p>
        </p:txBody>
      </p:sp>
      <p:sp>
        <p:nvSpPr>
          <p:cNvPr id="6" name="Content Placeholder 5"/>
          <p:cNvSpPr>
            <a:spLocks noGrp="1"/>
          </p:cNvSpPr>
          <p:nvPr>
            <p:ph sz="quarter" idx="4"/>
          </p:nvPr>
        </p:nvSpPr>
        <p:spPr/>
        <p:txBody>
          <a:bodyPr/>
          <a:lstStyle/>
          <a:p>
            <a:r>
              <a:rPr lang="en-US" dirty="0" smtClean="0"/>
              <a:t>Take what you need through war, murder, and disputes</a:t>
            </a:r>
          </a:p>
          <a:p>
            <a:r>
              <a:rPr lang="en-US" dirty="0" smtClean="0"/>
              <a:t>Act from pride that answers to self. </a:t>
            </a:r>
          </a:p>
          <a:p>
            <a:r>
              <a:rPr lang="en-US" dirty="0" smtClean="0"/>
              <a:t>Do what is in your own best interest. Ignore God’s call on your life.</a:t>
            </a:r>
            <a:endParaRPr lang="en-US" dirty="0"/>
          </a:p>
        </p:txBody>
      </p:sp>
    </p:spTree>
    <p:extLst>
      <p:ext uri="{BB962C8B-B14F-4D97-AF65-F5344CB8AC3E}">
        <p14:creationId xmlns:p14="http://schemas.microsoft.com/office/powerpoint/2010/main" val="17971277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t.houzz.com/simgs/b0a17af60ba7bbd7_4-1000/traditional-por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7987" y="-2063536"/>
            <a:ext cx="9468069" cy="99012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218284" y="5934670"/>
            <a:ext cx="4926221"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Marsha Rayburn</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282718888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59657"/>
            <a:ext cx="10515600" cy="6502400"/>
          </a:xfrm>
        </p:spPr>
        <p:txBody>
          <a:bodyPr>
            <a:normAutofit/>
          </a:bodyPr>
          <a:lstStyle/>
          <a:p>
            <a:pPr marL="0" indent="0" algn="ctr">
              <a:buNone/>
            </a:pPr>
            <a:endParaRPr lang="en-US" baseline="30000" dirty="0" smtClean="0"/>
          </a:p>
          <a:p>
            <a:pPr marL="0" indent="0" algn="ctr">
              <a:buNone/>
            </a:pPr>
            <a:endParaRPr lang="en-US" sz="5100" baseline="30000" dirty="0" smtClean="0">
              <a:solidFill>
                <a:schemeClr val="bg1">
                  <a:lumMod val="50000"/>
                </a:schemeClr>
              </a:solidFill>
            </a:endParaRPr>
          </a:p>
          <a:p>
            <a:pPr marL="0" indent="0" algn="ctr">
              <a:buNone/>
            </a:pPr>
            <a:endParaRPr lang="en-US" baseline="30000" dirty="0" smtClean="0">
              <a:solidFill>
                <a:schemeClr val="bg1">
                  <a:lumMod val="50000"/>
                </a:schemeClr>
              </a:solidFill>
            </a:endParaRPr>
          </a:p>
          <a:p>
            <a:pPr marL="0" indent="0" algn="ctr">
              <a:buNone/>
            </a:pPr>
            <a:r>
              <a:rPr lang="en-US" dirty="0" smtClean="0"/>
              <a:t>Then James ends this section with some really strange verses:</a:t>
            </a:r>
          </a:p>
          <a:p>
            <a:pPr marL="0" indent="0" algn="ctr">
              <a:buNone/>
            </a:pPr>
            <a:endParaRPr lang="en-US" dirty="0"/>
          </a:p>
          <a:p>
            <a:pPr marL="0" indent="0" algn="ctr">
              <a:buNone/>
            </a:pPr>
            <a:r>
              <a:rPr lang="en-US" baseline="30000" dirty="0"/>
              <a:t>9</a:t>
            </a:r>
            <a:r>
              <a:rPr lang="en-US" dirty="0"/>
              <a:t> Lament and mourn and weep. Let your laughter be turned into mourning and your joy into dejection.  </a:t>
            </a:r>
            <a:r>
              <a:rPr lang="en-US" baseline="30000" dirty="0"/>
              <a:t>10</a:t>
            </a:r>
            <a:r>
              <a:rPr lang="en-US" dirty="0"/>
              <a:t> Humble yourselves before the Lord, and he will exalt you. (Jam 4:9-10 NRS</a:t>
            </a:r>
            <a:r>
              <a:rPr lang="en-US" dirty="0" smtClean="0"/>
              <a:t>)</a:t>
            </a:r>
          </a:p>
          <a:p>
            <a:pPr marL="0" indent="0">
              <a:buNone/>
            </a:pPr>
            <a:endParaRPr lang="en-US" dirty="0" smtClean="0"/>
          </a:p>
          <a:p>
            <a:pPr marL="0" indent="0" algn="ctr">
              <a:buNone/>
            </a:pPr>
            <a:r>
              <a:rPr lang="en-US" baseline="30000" dirty="0" smtClean="0"/>
              <a:t>2</a:t>
            </a:r>
            <a:r>
              <a:rPr lang="en-US" dirty="0" smtClean="0"/>
              <a:t> </a:t>
            </a:r>
            <a:r>
              <a:rPr lang="en-US" dirty="0"/>
              <a:t>Then </a:t>
            </a:r>
            <a:r>
              <a:rPr lang="en-US" dirty="0" smtClean="0"/>
              <a:t>Jesus began </a:t>
            </a:r>
            <a:r>
              <a:rPr lang="en-US" dirty="0"/>
              <a:t>to speak, and taught them, saying</a:t>
            </a:r>
            <a:r>
              <a:rPr lang="en-US" dirty="0" smtClean="0"/>
              <a:t>: </a:t>
            </a:r>
            <a:r>
              <a:rPr lang="en-US" baseline="30000" dirty="0" smtClean="0"/>
              <a:t>3</a:t>
            </a:r>
            <a:r>
              <a:rPr lang="en-US" dirty="0" smtClean="0"/>
              <a:t> </a:t>
            </a:r>
            <a:r>
              <a:rPr lang="en-US" dirty="0"/>
              <a:t>"Blessed are the poor in spirit, for theirs is the kingdom of heaven</a:t>
            </a:r>
            <a:r>
              <a:rPr lang="en-US" dirty="0" smtClean="0"/>
              <a:t>. </a:t>
            </a:r>
            <a:r>
              <a:rPr lang="en-US" baseline="30000" dirty="0" smtClean="0"/>
              <a:t>4</a:t>
            </a:r>
            <a:r>
              <a:rPr lang="en-US" dirty="0" smtClean="0"/>
              <a:t> </a:t>
            </a:r>
            <a:r>
              <a:rPr lang="en-US" dirty="0"/>
              <a:t>"Blessed are those who mourn, for they will be comforted</a:t>
            </a:r>
            <a:r>
              <a:rPr lang="en-US" dirty="0" smtClean="0"/>
              <a:t>. </a:t>
            </a:r>
            <a:r>
              <a:rPr lang="en-US" baseline="30000" dirty="0" smtClean="0"/>
              <a:t>5</a:t>
            </a:r>
            <a:r>
              <a:rPr lang="en-US" dirty="0" smtClean="0"/>
              <a:t> </a:t>
            </a:r>
            <a:r>
              <a:rPr lang="en-US" dirty="0"/>
              <a:t>"Blessed are the meek, for they will inherit the earth. (Mat 5:2-5 NRS)</a:t>
            </a:r>
            <a:endParaRPr lang="en-US" dirty="0"/>
          </a:p>
          <a:p>
            <a:pPr marL="0" indent="0" algn="ctr">
              <a:buNone/>
            </a:pPr>
            <a:endParaRPr lang="en-US" dirty="0" smtClean="0"/>
          </a:p>
          <a:p>
            <a:pPr marL="0" indent="0" algn="ctr">
              <a:buNone/>
            </a:pPr>
            <a:endParaRPr lang="en-US" dirty="0" smtClean="0">
              <a:solidFill>
                <a:schemeClr val="bg1">
                  <a:lumMod val="50000"/>
                </a:schemeClr>
              </a:solidFill>
            </a:endParaRPr>
          </a:p>
        </p:txBody>
      </p:sp>
    </p:spTree>
    <p:extLst>
      <p:ext uri="{BB962C8B-B14F-4D97-AF65-F5344CB8AC3E}">
        <p14:creationId xmlns:p14="http://schemas.microsoft.com/office/powerpoint/2010/main" val="3174876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rlv.zcache.com/israel_palestine_peace_salaam_shalom_sticker-rd1ccf9cf5b114c3dbdb0c056cd6796cc_v9wth_8byvr_5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0113" y="1011548"/>
            <a:ext cx="4499429" cy="4499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13218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Choice – Pick your Side</a:t>
            </a:r>
            <a:endParaRPr lang="en-US" dirty="0"/>
          </a:p>
        </p:txBody>
      </p:sp>
      <p:sp>
        <p:nvSpPr>
          <p:cNvPr id="3" name="Text Placeholder 2"/>
          <p:cNvSpPr>
            <a:spLocks noGrp="1"/>
          </p:cNvSpPr>
          <p:nvPr>
            <p:ph type="body" idx="1"/>
          </p:nvPr>
        </p:nvSpPr>
        <p:spPr/>
        <p:txBody>
          <a:bodyPr/>
          <a:lstStyle/>
          <a:p>
            <a:r>
              <a:rPr lang="en-US" dirty="0" smtClean="0"/>
              <a:t>Friend of God = Shalom</a:t>
            </a:r>
            <a:endParaRPr lang="en-US" dirty="0"/>
          </a:p>
        </p:txBody>
      </p:sp>
      <p:sp>
        <p:nvSpPr>
          <p:cNvPr id="4" name="Content Placeholder 3"/>
          <p:cNvSpPr>
            <a:spLocks noGrp="1"/>
          </p:cNvSpPr>
          <p:nvPr>
            <p:ph sz="half" idx="2"/>
          </p:nvPr>
        </p:nvSpPr>
        <p:spPr/>
        <p:txBody>
          <a:bodyPr/>
          <a:lstStyle/>
          <a:p>
            <a:r>
              <a:rPr lang="en-US" dirty="0" smtClean="0"/>
              <a:t>Ask God for what you need with right motives</a:t>
            </a:r>
          </a:p>
          <a:p>
            <a:r>
              <a:rPr lang="en-US" dirty="0" smtClean="0"/>
              <a:t>Act from a humble heart that answers to God</a:t>
            </a:r>
          </a:p>
          <a:p>
            <a:r>
              <a:rPr lang="en-US" dirty="0" smtClean="0"/>
              <a:t>Submit yourself to God</a:t>
            </a:r>
            <a:endParaRPr lang="en-US" dirty="0"/>
          </a:p>
        </p:txBody>
      </p:sp>
      <p:sp>
        <p:nvSpPr>
          <p:cNvPr id="5" name="Text Placeholder 4"/>
          <p:cNvSpPr>
            <a:spLocks noGrp="1"/>
          </p:cNvSpPr>
          <p:nvPr>
            <p:ph type="body" sz="quarter" idx="3"/>
          </p:nvPr>
        </p:nvSpPr>
        <p:spPr/>
        <p:txBody>
          <a:bodyPr/>
          <a:lstStyle/>
          <a:p>
            <a:r>
              <a:rPr lang="en-US" dirty="0" smtClean="0"/>
              <a:t>Friend of the World = Chaos</a:t>
            </a:r>
            <a:endParaRPr lang="en-US" dirty="0"/>
          </a:p>
        </p:txBody>
      </p:sp>
      <p:sp>
        <p:nvSpPr>
          <p:cNvPr id="6" name="Content Placeholder 5"/>
          <p:cNvSpPr>
            <a:spLocks noGrp="1"/>
          </p:cNvSpPr>
          <p:nvPr>
            <p:ph sz="quarter" idx="4"/>
          </p:nvPr>
        </p:nvSpPr>
        <p:spPr/>
        <p:txBody>
          <a:bodyPr/>
          <a:lstStyle/>
          <a:p>
            <a:r>
              <a:rPr lang="en-US" dirty="0" smtClean="0"/>
              <a:t>Take what you need through war, murder, and disputes</a:t>
            </a:r>
          </a:p>
          <a:p>
            <a:r>
              <a:rPr lang="en-US" dirty="0" smtClean="0"/>
              <a:t>Act from pride that answers to self. </a:t>
            </a:r>
          </a:p>
          <a:p>
            <a:r>
              <a:rPr lang="en-US" dirty="0" smtClean="0"/>
              <a:t>Do what is in your own best interest. Ignore God’s call on your life.</a:t>
            </a:r>
            <a:endParaRPr lang="en-US" dirty="0"/>
          </a:p>
        </p:txBody>
      </p:sp>
      <p:pic>
        <p:nvPicPr>
          <p:cNvPr id="7" name="Picture 2" descr="http://rlv.zcache.com/israel_palestine_peace_salaam_shalom_sticker-rd1ccf9cf5b114c3dbdb0c056cd6796cc_v9wth_8byvr_5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7258" y="97461"/>
            <a:ext cx="1860890" cy="1860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28904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3686" y="1085397"/>
            <a:ext cx="10515600" cy="4351338"/>
          </a:xfrm>
        </p:spPr>
        <p:txBody>
          <a:bodyPr/>
          <a:lstStyle/>
          <a:p>
            <a:pPr marL="0" indent="0" algn="ctr">
              <a:buNone/>
            </a:pPr>
            <a:endParaRPr lang="en-US" dirty="0" smtClean="0"/>
          </a:p>
          <a:p>
            <a:pPr marL="0" indent="0" algn="ctr">
              <a:buNone/>
            </a:pPr>
            <a:endParaRPr lang="en-US" dirty="0"/>
          </a:p>
          <a:p>
            <a:pPr marL="0" indent="0" algn="ctr">
              <a:buNone/>
            </a:pPr>
            <a:r>
              <a:rPr lang="en-US" dirty="0" smtClean="0"/>
              <a:t>Looking for an opportunity to serve?</a:t>
            </a:r>
          </a:p>
          <a:p>
            <a:pPr marL="0" indent="0" algn="ctr">
              <a:buNone/>
            </a:pPr>
            <a:endParaRPr lang="en-US" dirty="0"/>
          </a:p>
          <a:p>
            <a:pPr marL="0" indent="0" algn="ctr">
              <a:buNone/>
            </a:pPr>
            <a:r>
              <a:rPr lang="en-US" dirty="0" smtClean="0"/>
              <a:t>Thanksgiving Lunch at Saint David’s – Contact Judy </a:t>
            </a:r>
            <a:r>
              <a:rPr lang="en-US" dirty="0" err="1" smtClean="0"/>
              <a:t>Beachum</a:t>
            </a:r>
            <a:endParaRPr lang="en-US" dirty="0"/>
          </a:p>
        </p:txBody>
      </p:sp>
    </p:spTree>
    <p:extLst>
      <p:ext uri="{BB962C8B-B14F-4D97-AF65-F5344CB8AC3E}">
        <p14:creationId xmlns:p14="http://schemas.microsoft.com/office/powerpoint/2010/main" val="31558527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itS Class Template.pptx" id="{70024C65-34F4-481D-99E9-BF5A5D843847}" vid="{EFBFE776-8571-4499-A7E8-3FF376614E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JitS Template</Template>
  <TotalTime>2126</TotalTime>
  <Words>4755</Words>
  <Application>Microsoft Office PowerPoint</Application>
  <PresentationFormat>Widescreen</PresentationFormat>
  <Paragraphs>406</Paragraphs>
  <Slides>50</Slides>
  <Notes>45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50</vt:i4>
      </vt:variant>
    </vt:vector>
  </HeadingPairs>
  <TitlesOfParts>
    <vt:vector size="54" baseType="lpstr">
      <vt:lpstr>Arial</vt:lpstr>
      <vt:lpstr>Calibri</vt:lpstr>
      <vt:lpstr>Calibri Light</vt:lpstr>
      <vt:lpstr>Office Theme</vt:lpstr>
      <vt:lpstr>James in the Suburbs</vt:lpstr>
      <vt:lpstr>Review</vt:lpstr>
      <vt:lpstr>PowerPoint Presentation</vt:lpstr>
      <vt:lpstr>PowerPoint Presentation</vt:lpstr>
      <vt:lpstr>PowerPoint Presentation</vt:lpstr>
      <vt:lpstr>PowerPoint Presentation</vt:lpstr>
      <vt:lpstr>PowerPoint Presentation</vt:lpstr>
      <vt:lpstr>PowerPoint Presentation</vt:lpstr>
      <vt:lpstr>The 10 Examples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Week 8: Speak Words of Blessing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Who is Miss Julia Coleman?</vt:lpstr>
      <vt:lpstr>PowerPoint Presentation</vt:lpstr>
      <vt:lpstr>How can it be such a big deal?</vt:lpstr>
      <vt:lpstr>PowerPoint Presentation</vt:lpstr>
      <vt:lpstr>Words</vt:lpstr>
      <vt:lpstr>PowerPoint Presentation</vt:lpstr>
      <vt:lpstr>PowerPoint Presentation</vt:lpstr>
      <vt:lpstr>PowerPoint Presentation</vt:lpstr>
      <vt:lpstr>Week 8: Sow Seeds of Peace</vt:lpstr>
      <vt:lpstr>Peace = Shalom</vt:lpstr>
      <vt:lpstr>PowerPoint Presentation</vt:lpstr>
      <vt:lpstr>PowerPoint Presentation</vt:lpstr>
      <vt:lpstr>PowerPoint Presentation</vt:lpstr>
      <vt:lpstr>Two Kinds of Wisdom</vt:lpstr>
      <vt:lpstr>PowerPoint Presentation</vt:lpstr>
      <vt:lpstr>Two Kinds of Wisdom</vt:lpstr>
      <vt:lpstr>PowerPoint Presentation</vt:lpstr>
      <vt:lpstr>PowerPoint Presentation</vt:lpstr>
      <vt:lpstr>PowerPoint Presentation</vt:lpstr>
      <vt:lpstr>The Choice – Pick your Side</vt:lpstr>
      <vt:lpstr>PowerPoint Presentation</vt:lpstr>
      <vt:lpstr>PowerPoint Presentation</vt:lpstr>
      <vt:lpstr>PowerPoint Presentation</vt:lpstr>
      <vt:lpstr>The Choice – Pick your Side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April Love-Fordham</dc:creator>
  <cp:lastModifiedBy>April Love-Fordham</cp:lastModifiedBy>
  <cp:revision>188</cp:revision>
  <dcterms:created xsi:type="dcterms:W3CDTF">2014-08-05T15:05:37Z</dcterms:created>
  <dcterms:modified xsi:type="dcterms:W3CDTF">2014-11-19T20:02:07Z</dcterms:modified>
</cp:coreProperties>
</file>