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303" r:id="rId3"/>
    <p:sldId id="351" r:id="rId4"/>
    <p:sldId id="347" r:id="rId5"/>
    <p:sldId id="355" r:id="rId6"/>
    <p:sldId id="357" r:id="rId7"/>
    <p:sldId id="356" r:id="rId8"/>
    <p:sldId id="358" r:id="rId9"/>
    <p:sldId id="361" r:id="rId10"/>
    <p:sldId id="359" r:id="rId11"/>
    <p:sldId id="360" r:id="rId12"/>
    <p:sldId id="362" r:id="rId13"/>
    <p:sldId id="363" r:id="rId14"/>
    <p:sldId id="365" r:id="rId15"/>
    <p:sldId id="367" r:id="rId16"/>
    <p:sldId id="368" r:id="rId17"/>
    <p:sldId id="369" r:id="rId18"/>
    <p:sldId id="370" r:id="rId19"/>
    <p:sldId id="372" r:id="rId20"/>
    <p:sldId id="373" r:id="rId21"/>
    <p:sldId id="377" r:id="rId22"/>
    <p:sldId id="378" r:id="rId23"/>
    <p:sldId id="379" r:id="rId24"/>
    <p:sldId id="380" r:id="rId25"/>
    <p:sldId id="381" r:id="rId26"/>
    <p:sldId id="382" r:id="rId27"/>
    <p:sldId id="386" r:id="rId28"/>
    <p:sldId id="384" r:id="rId29"/>
    <p:sldId id="385" r:id="rId30"/>
    <p:sldId id="387" r:id="rId31"/>
    <p:sldId id="383" r:id="rId32"/>
    <p:sldId id="388" r:id="rId33"/>
    <p:sldId id="389" r:id="rId34"/>
    <p:sldId id="391" r:id="rId35"/>
    <p:sldId id="392" r:id="rId36"/>
    <p:sldId id="390" r:id="rId37"/>
    <p:sldId id="393" r:id="rId38"/>
    <p:sldId id="394" r:id="rId39"/>
    <p:sldId id="395" r:id="rId40"/>
    <p:sldId id="396" r:id="rId41"/>
    <p:sldId id="397" r:id="rId42"/>
    <p:sldId id="371"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DDD3"/>
    <a:srgbClr val="BFC0C1"/>
    <a:srgbClr val="CFD7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70893" autoAdjust="0"/>
  </p:normalViewPr>
  <p:slideViewPr>
    <p:cSldViewPr snapToGrid="0">
      <p:cViewPr varScale="1">
        <p:scale>
          <a:sx n="53" d="100"/>
          <a:sy n="53" d="100"/>
        </p:scale>
        <p:origin x="8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353A4A-20AE-4566-A68A-B35E5E1ED1DA}" type="datetimeFigureOut">
              <a:rPr lang="en-US" smtClean="0"/>
              <a:t>11/12/2014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BAEF26-14F4-4BDD-8E39-B928CFF5AA89}" type="slidenum">
              <a:rPr lang="en-US" smtClean="0"/>
              <a:t>‹#›</a:t>
            </a:fld>
            <a:endParaRPr lang="en-US"/>
          </a:p>
        </p:txBody>
      </p:sp>
    </p:spTree>
    <p:extLst>
      <p:ext uri="{BB962C8B-B14F-4D97-AF65-F5344CB8AC3E}">
        <p14:creationId xmlns:p14="http://schemas.microsoft.com/office/powerpoint/2010/main" val="44838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Last week we talked about pure</a:t>
            </a:r>
            <a:r>
              <a:rPr lang="en-US" baseline="0" dirty="0" smtClean="0"/>
              <a:t> and undefiled worship.  What is the first example that God gives us of pure and undefiled worship? </a:t>
            </a:r>
          </a:p>
          <a:p>
            <a:pPr marL="0" indent="0">
              <a:buFont typeface="Arial" panose="020B0604020202020204" pitchFamily="34" charset="0"/>
              <a:buNone/>
            </a:pPr>
            <a:endParaRPr lang="en-US" baseline="0" dirty="0" smtClean="0"/>
          </a:p>
          <a:p>
            <a:pPr marL="171450" indent="-171450">
              <a:buFont typeface="Arial" panose="020B0604020202020204" pitchFamily="34" charset="0"/>
              <a:buChar char="•"/>
            </a:pPr>
            <a:r>
              <a:rPr lang="en-US" baseline="0" dirty="0" smtClean="0"/>
              <a:t>Who were we to take care of?  Vulnerable people</a:t>
            </a:r>
          </a:p>
          <a:p>
            <a:pPr marL="171450" indent="-171450">
              <a:buFont typeface="Arial" panose="020B0604020202020204" pitchFamily="34" charset="0"/>
              <a:buChar char="•"/>
            </a:pPr>
            <a:r>
              <a:rPr lang="en-US" baseline="0" dirty="0" smtClean="0"/>
              <a:t>How were we to live our own lives?  Unstained by the world</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How are we stained by</a:t>
            </a:r>
            <a:r>
              <a:rPr lang="en-US" baseline="0" dirty="0" smtClean="0"/>
              <a:t> the world?</a:t>
            </a:r>
          </a:p>
          <a:p>
            <a:pPr marL="171450" indent="-171450">
              <a:buFont typeface="Arial" panose="020B0604020202020204" pitchFamily="34" charset="0"/>
              <a:buChar char="•"/>
            </a:pPr>
            <a:r>
              <a:rPr lang="en-US" baseline="0" dirty="0" smtClean="0"/>
              <a:t>When we follow the way of the world and not the way of Christ.</a:t>
            </a:r>
          </a:p>
          <a:p>
            <a:pPr marL="171450" indent="-171450">
              <a:buFont typeface="Arial" panose="020B0604020202020204" pitchFamily="34" charset="0"/>
              <a:buChar char="•"/>
            </a:pPr>
            <a:r>
              <a:rPr lang="en-US" baseline="0" dirty="0" smtClean="0"/>
              <a:t>A Christian is always fighting this !</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a:t>
            </a:fld>
            <a:endParaRPr lang="en-US"/>
          </a:p>
        </p:txBody>
      </p:sp>
    </p:spTree>
    <p:extLst>
      <p:ext uri="{BB962C8B-B14F-4D97-AF65-F5344CB8AC3E}">
        <p14:creationId xmlns:p14="http://schemas.microsoft.com/office/powerpoint/2010/main" val="47925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3</a:t>
            </a:fld>
            <a:endParaRPr lang="en-US"/>
          </a:p>
        </p:txBody>
      </p:sp>
    </p:spTree>
    <p:extLst>
      <p:ext uri="{BB962C8B-B14F-4D97-AF65-F5344CB8AC3E}">
        <p14:creationId xmlns:p14="http://schemas.microsoft.com/office/powerpoint/2010/main" val="2760971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also discussed</a:t>
            </a:r>
            <a:r>
              <a:rPr lang="en-US" baseline="0" dirty="0" smtClean="0"/>
              <a:t> the difference between religion and worship.  What is the difference between religion and worship?</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4</a:t>
            </a:fld>
            <a:endParaRPr lang="en-US"/>
          </a:p>
        </p:txBody>
      </p:sp>
    </p:spTree>
    <p:extLst>
      <p:ext uri="{BB962C8B-B14F-4D97-AF65-F5344CB8AC3E}">
        <p14:creationId xmlns:p14="http://schemas.microsoft.com/office/powerpoint/2010/main" val="2213056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dirty="0" smtClean="0"/>
              <a:t>Everything</a:t>
            </a:r>
            <a:r>
              <a:rPr lang="en-US" baseline="0" dirty="0" smtClean="0"/>
              <a:t> from here on out in the books of James is an example of </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5</a:t>
            </a:fld>
            <a:endParaRPr lang="en-US"/>
          </a:p>
        </p:txBody>
      </p:sp>
    </p:spTree>
    <p:extLst>
      <p:ext uri="{BB962C8B-B14F-4D97-AF65-F5344CB8AC3E}">
        <p14:creationId xmlns:p14="http://schemas.microsoft.com/office/powerpoint/2010/main" val="2777853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dirty="0" smtClean="0"/>
              <a:t>If you think that it is going to be boring from here on out . . .   Think</a:t>
            </a:r>
            <a:r>
              <a:rPr lang="en-US" baseline="0" dirty="0" smtClean="0"/>
              <a:t> again . . .  We might disagree with James or each other.  This is very controversial stuff!</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6</a:t>
            </a:fld>
            <a:endParaRPr lang="en-US"/>
          </a:p>
        </p:txBody>
      </p:sp>
    </p:spTree>
    <p:extLst>
      <p:ext uri="{BB962C8B-B14F-4D97-AF65-F5344CB8AC3E}">
        <p14:creationId xmlns:p14="http://schemas.microsoft.com/office/powerpoint/2010/main" val="4269991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7</a:t>
            </a:fld>
            <a:endParaRPr lang="en-US"/>
          </a:p>
        </p:txBody>
      </p:sp>
    </p:spTree>
    <p:extLst>
      <p:ext uri="{BB962C8B-B14F-4D97-AF65-F5344CB8AC3E}">
        <p14:creationId xmlns:p14="http://schemas.microsoft.com/office/powerpoint/2010/main" val="347030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8</a:t>
            </a:fld>
            <a:endParaRPr lang="en-US"/>
          </a:p>
        </p:txBody>
      </p:sp>
    </p:spTree>
    <p:extLst>
      <p:ext uri="{BB962C8B-B14F-4D97-AF65-F5344CB8AC3E}">
        <p14:creationId xmlns:p14="http://schemas.microsoft.com/office/powerpoint/2010/main" val="634462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dirty="0" smtClean="0"/>
              <a:t>What</a:t>
            </a:r>
            <a:r>
              <a:rPr lang="en-US" baseline="0" dirty="0" smtClean="0"/>
              <a:t> is favoritism?  </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9</a:t>
            </a:fld>
            <a:endParaRPr lang="en-US"/>
          </a:p>
        </p:txBody>
      </p:sp>
    </p:spTree>
    <p:extLst>
      <p:ext uri="{BB962C8B-B14F-4D97-AF65-F5344CB8AC3E}">
        <p14:creationId xmlns:p14="http://schemas.microsoft.com/office/powerpoint/2010/main" val="1090545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Mike </a:t>
            </a:r>
            <a:r>
              <a:rPr lang="en-US" dirty="0" err="1" smtClean="0"/>
              <a:t>McQueary</a:t>
            </a:r>
            <a:endParaRPr lang="en-US" dirty="0" smtClean="0"/>
          </a:p>
          <a:p>
            <a:r>
              <a:rPr lang="en-US" dirty="0" smtClean="0"/>
              <a:t>Jerry Sandusky</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Ten-Year Old Child</a:t>
            </a:r>
            <a:endParaRPr lang="en-US" dirty="0" smtClean="0"/>
          </a:p>
          <a:p>
            <a:r>
              <a:rPr lang="en-US" dirty="0" smtClean="0"/>
              <a:t>Joe</a:t>
            </a:r>
            <a:r>
              <a:rPr lang="en-US" baseline="0" dirty="0" smtClean="0"/>
              <a:t> </a:t>
            </a:r>
            <a:r>
              <a:rPr lang="en-US" baseline="0" dirty="0" err="1" smtClean="0"/>
              <a:t>Paterno</a:t>
            </a:r>
            <a:endParaRPr lang="en-US" baseline="0"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10</a:t>
            </a:fld>
            <a:endParaRPr lang="en-US"/>
          </a:p>
        </p:txBody>
      </p:sp>
    </p:spTree>
    <p:extLst>
      <p:ext uri="{BB962C8B-B14F-4D97-AF65-F5344CB8AC3E}">
        <p14:creationId xmlns:p14="http://schemas.microsoft.com/office/powerpoint/2010/main" val="1753435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did Mike </a:t>
            </a:r>
            <a:r>
              <a:rPr lang="en-US" dirty="0" err="1" smtClean="0"/>
              <a:t>McQueary</a:t>
            </a:r>
            <a:r>
              <a:rPr lang="en-US" baseline="0" dirty="0" smtClean="0"/>
              <a:t> practice favoritism?  </a:t>
            </a:r>
          </a:p>
          <a:p>
            <a:pPr marL="171450" indent="-171450">
              <a:buFont typeface="Arial" panose="020B0604020202020204" pitchFamily="34" charset="0"/>
              <a:buChar char="•"/>
            </a:pPr>
            <a:r>
              <a:rPr lang="en-US" baseline="0" dirty="0" smtClean="0"/>
              <a:t>He chose Sandusky over the child</a:t>
            </a:r>
          </a:p>
          <a:p>
            <a:pPr marL="171450" indent="-171450">
              <a:buFont typeface="Arial" panose="020B0604020202020204" pitchFamily="34" charset="0"/>
              <a:buChar char="•"/>
            </a:pPr>
            <a:r>
              <a:rPr lang="en-US" baseline="0" dirty="0" smtClean="0"/>
              <a:t>He chose his career over the child</a:t>
            </a:r>
          </a:p>
          <a:p>
            <a:pPr marL="171450" indent="-171450">
              <a:buFont typeface="Arial" panose="020B0604020202020204" pitchFamily="34" charset="0"/>
              <a:buChar char="•"/>
            </a:pPr>
            <a:r>
              <a:rPr lang="en-US" baseline="0" dirty="0" smtClean="0"/>
              <a:t>He followed a chain of command over the child</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How did Joe </a:t>
            </a:r>
            <a:r>
              <a:rPr lang="en-US" baseline="0" dirty="0" err="1" smtClean="0"/>
              <a:t>Paterno</a:t>
            </a:r>
            <a:r>
              <a:rPr lang="en-US" baseline="0" dirty="0" smtClean="0"/>
              <a:t> practice favoritism?</a:t>
            </a:r>
          </a:p>
          <a:p>
            <a:pPr marL="171450" indent="-171450">
              <a:buFont typeface="Arial" panose="020B0604020202020204" pitchFamily="34" charset="0"/>
              <a:buChar char="•"/>
            </a:pPr>
            <a:r>
              <a:rPr lang="en-US" baseline="0" dirty="0" smtClean="0"/>
              <a:t>He chose Sandusky over the child</a:t>
            </a:r>
          </a:p>
          <a:p>
            <a:pPr marL="0" indent="0">
              <a:buFont typeface="Arial" panose="020B0604020202020204"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11</a:t>
            </a:fld>
            <a:endParaRPr lang="en-US"/>
          </a:p>
        </p:txBody>
      </p:sp>
    </p:spTree>
    <p:extLst>
      <p:ext uri="{BB962C8B-B14F-4D97-AF65-F5344CB8AC3E}">
        <p14:creationId xmlns:p14="http://schemas.microsoft.com/office/powerpoint/2010/main" val="2781929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12</a:t>
            </a:fld>
            <a:endParaRPr lang="en-US"/>
          </a:p>
        </p:txBody>
      </p:sp>
    </p:spTree>
    <p:extLst>
      <p:ext uri="{BB962C8B-B14F-4D97-AF65-F5344CB8AC3E}">
        <p14:creationId xmlns:p14="http://schemas.microsoft.com/office/powerpoint/2010/main" val="5386001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dirty="0" smtClean="0"/>
              <a:t>How</a:t>
            </a:r>
            <a:r>
              <a:rPr lang="en-US" baseline="0" dirty="0" smtClean="0"/>
              <a:t> do you or others experience favoritism (or discrimination) in the world today?</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13</a:t>
            </a:fld>
            <a:endParaRPr lang="en-US"/>
          </a:p>
        </p:txBody>
      </p:sp>
    </p:spTree>
    <p:extLst>
      <p:ext uri="{BB962C8B-B14F-4D97-AF65-F5344CB8AC3E}">
        <p14:creationId xmlns:p14="http://schemas.microsoft.com/office/powerpoint/2010/main" val="2464514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14</a:t>
            </a:fld>
            <a:endParaRPr lang="en-US"/>
          </a:p>
        </p:txBody>
      </p:sp>
    </p:spTree>
    <p:extLst>
      <p:ext uri="{BB962C8B-B14F-4D97-AF65-F5344CB8AC3E}">
        <p14:creationId xmlns:p14="http://schemas.microsoft.com/office/powerpoint/2010/main" val="746797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r>
              <a:rPr lang="en-US" dirty="0" smtClean="0"/>
              <a:t>James questions the sincerity</a:t>
            </a:r>
            <a:r>
              <a:rPr lang="en-US" baseline="0" dirty="0" smtClean="0"/>
              <a:t> of the faith of those who practice favoritism.  </a:t>
            </a:r>
          </a:p>
          <a:p>
            <a:pPr marL="628650" lvl="1" indent="-171450">
              <a:buFont typeface="Arial" panose="020B0604020202020204" pitchFamily="34" charset="0"/>
              <a:buChar char="•"/>
            </a:pPr>
            <a:r>
              <a:rPr lang="en-US" baseline="0" dirty="0" smtClean="0"/>
              <a:t>Further more James example of not giving the best seat to the poor man is hardly noteworthy compared to my example.  How much harm do we do when we make the poor stand in the back compared to what </a:t>
            </a:r>
            <a:r>
              <a:rPr lang="en-US" baseline="0" dirty="0" err="1" smtClean="0"/>
              <a:t>McQueary</a:t>
            </a:r>
            <a:r>
              <a:rPr lang="en-US" baseline="0" dirty="0" smtClean="0"/>
              <a:t> did?  Yet, James says even that make your faith questionable!  </a:t>
            </a:r>
          </a:p>
          <a:p>
            <a:pPr marL="628650" lvl="1" indent="-171450">
              <a:buFont typeface="Arial" panose="020B0604020202020204" pitchFamily="34" charset="0"/>
              <a:buChar char="•"/>
            </a:pPr>
            <a:r>
              <a:rPr lang="en-US" baseline="0" dirty="0" smtClean="0"/>
              <a:t>Later he compares those who discriminate to murders and adulterers.  Not Good!</a:t>
            </a:r>
          </a:p>
          <a:p>
            <a:pPr marL="628650" lvl="1" indent="-171450">
              <a:buFont typeface="Arial" panose="020B0604020202020204" pitchFamily="34" charset="0"/>
              <a:buChar char="•"/>
            </a:pPr>
            <a:r>
              <a:rPr lang="en-US" baseline="0" dirty="0" smtClean="0"/>
              <a:t>In other words it is a HUGE deal.</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15</a:t>
            </a:fld>
            <a:endParaRPr lang="en-US"/>
          </a:p>
        </p:txBody>
      </p:sp>
    </p:spTree>
    <p:extLst>
      <p:ext uri="{BB962C8B-B14F-4D97-AF65-F5344CB8AC3E}">
        <p14:creationId xmlns:p14="http://schemas.microsoft.com/office/powerpoint/2010/main" val="33648290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r>
              <a:rPr lang="en-US" dirty="0" smtClean="0"/>
              <a:t>There were some Jewish sects that</a:t>
            </a:r>
            <a:r>
              <a:rPr lang="en-US" baseline="0" dirty="0" smtClean="0"/>
              <a:t> considered poverty a blessing.  Most did not.</a:t>
            </a:r>
          </a:p>
          <a:p>
            <a:pPr marL="628650" lvl="1" indent="-171450">
              <a:buFont typeface="Arial" panose="020B0604020202020204" pitchFamily="34" charset="0"/>
              <a:buChar char="•"/>
            </a:pPr>
            <a:r>
              <a:rPr lang="en-US" baseline="0" dirty="0" smtClean="0"/>
              <a:t>Poverty was a disgrace – a sign that you’ve lost favor with God</a:t>
            </a:r>
          </a:p>
          <a:p>
            <a:pPr marL="628650" lvl="1" indent="-171450">
              <a:buFont typeface="Arial" panose="020B0604020202020204" pitchFamily="34" charset="0"/>
              <a:buChar char="•"/>
            </a:pPr>
            <a:r>
              <a:rPr lang="en-US" baseline="0" dirty="0" smtClean="0"/>
              <a:t>The poor couldn’t keep the law – cleanliness costs money, purifying sacrifices cost money, they were immoral in the eyes of Jews.</a:t>
            </a:r>
          </a:p>
          <a:p>
            <a:pPr marL="628650" lvl="1" indent="-171450">
              <a:buFont typeface="Arial" panose="020B0604020202020204" pitchFamily="34" charset="0"/>
              <a:buChar char="•"/>
            </a:pPr>
            <a:endParaRPr lang="en-US" baseline="0" dirty="0" smtClean="0"/>
          </a:p>
          <a:p>
            <a:pPr marL="457200" lvl="1" indent="0">
              <a:buFont typeface="Arial" panose="020B0604020202020204" pitchFamily="34" charset="0"/>
              <a:buNone/>
            </a:pPr>
            <a:r>
              <a:rPr lang="en-US" baseline="0" dirty="0" smtClean="0"/>
              <a:t>For us . . .  Sometimes we think it is okay to discriminate if we deem the person morally reprehensible.  For instance, if we think they are poor because they have an alcohol problem or are lazy.  James did not think so. </a:t>
            </a:r>
          </a:p>
          <a:p>
            <a:pPr marL="457200" lvl="1" indent="0">
              <a:buFont typeface="Arial" panose="020B0604020202020204" pitchFamily="34" charset="0"/>
              <a:buNone/>
            </a:pPr>
            <a:endParaRPr lang="en-US" baseline="0" dirty="0" smtClean="0"/>
          </a:p>
          <a:p>
            <a:pPr marL="457200" lvl="1" indent="0">
              <a:buFont typeface="Arial" panose="020B0604020202020204" pitchFamily="34" charset="0"/>
              <a:buNone/>
            </a:pPr>
            <a:r>
              <a:rPr lang="en-US" b="1" baseline="0" dirty="0" smtClean="0"/>
              <a:t>Why?  </a:t>
            </a:r>
            <a:r>
              <a:rPr lang="en-US" baseline="0" dirty="0" smtClean="0"/>
              <a:t>Because Christ’s blood covered all sin.  It left no second class citizens.  We don’t really believe in Jesus if we don’t believe this – that his blood covers all moral filth and all curses.</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16</a:t>
            </a:fld>
            <a:endParaRPr lang="en-US"/>
          </a:p>
        </p:txBody>
      </p:sp>
    </p:spTree>
    <p:extLst>
      <p:ext uri="{BB962C8B-B14F-4D97-AF65-F5344CB8AC3E}">
        <p14:creationId xmlns:p14="http://schemas.microsoft.com/office/powerpoint/2010/main" val="6270185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r>
              <a:rPr lang="en-US" dirty="0" smtClean="0"/>
              <a:t>There were some Jewish sects that</a:t>
            </a:r>
            <a:r>
              <a:rPr lang="en-US" baseline="0" dirty="0" smtClean="0"/>
              <a:t> considered poverty a blessing.  Most did not.</a:t>
            </a:r>
          </a:p>
          <a:p>
            <a:pPr marL="628650" lvl="1" indent="-171450">
              <a:buFont typeface="Arial" panose="020B0604020202020204" pitchFamily="34" charset="0"/>
              <a:buChar char="•"/>
            </a:pPr>
            <a:r>
              <a:rPr lang="en-US" baseline="0" dirty="0" smtClean="0"/>
              <a:t>Poverty was a disgrace – a sign that you’ve lost favor with God</a:t>
            </a:r>
          </a:p>
          <a:p>
            <a:pPr marL="628650" lvl="1" indent="-171450">
              <a:buFont typeface="Arial" panose="020B0604020202020204" pitchFamily="34" charset="0"/>
              <a:buChar char="•"/>
            </a:pPr>
            <a:r>
              <a:rPr lang="en-US" baseline="0" dirty="0" smtClean="0"/>
              <a:t>The poor couldn’t keep the law – cleanliness costs money, purifying sacrifices cost money, they were immoral in the eyes of Jews.</a:t>
            </a:r>
          </a:p>
          <a:p>
            <a:pPr marL="628650" lvl="1" indent="-171450">
              <a:buFont typeface="Arial" panose="020B0604020202020204" pitchFamily="34" charset="0"/>
              <a:buChar char="•"/>
            </a:pPr>
            <a:endParaRPr lang="en-US" baseline="0" dirty="0" smtClean="0"/>
          </a:p>
          <a:p>
            <a:pPr marL="457200" lvl="1" indent="0">
              <a:buFont typeface="Arial" panose="020B0604020202020204" pitchFamily="34" charset="0"/>
              <a:buNone/>
            </a:pPr>
            <a:r>
              <a:rPr lang="en-US" baseline="0" dirty="0" smtClean="0"/>
              <a:t>For us . . .  Sometimes we think it is okay to discriminate if we deem the person morally reprehensible.  For instance, if we think they are poor because they have an alcohol problem or are lazy.  James did </a:t>
            </a:r>
            <a:r>
              <a:rPr lang="en-US" baseline="0" smtClean="0"/>
              <a:t>not think so. </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17</a:t>
            </a:fld>
            <a:endParaRPr lang="en-US"/>
          </a:p>
        </p:txBody>
      </p:sp>
    </p:spTree>
    <p:extLst>
      <p:ext uri="{BB962C8B-B14F-4D97-AF65-F5344CB8AC3E}">
        <p14:creationId xmlns:p14="http://schemas.microsoft.com/office/powerpoint/2010/main" val="40157100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Tell the story of the homeless at the Church in the Suburbs</a:t>
            </a:r>
          </a:p>
          <a:p>
            <a:pPr marL="171450" indent="-171450">
              <a:buFont typeface="Arial" panose="020B0604020202020204" pitchFamily="34" charset="0"/>
              <a:buChar char="•"/>
            </a:pPr>
            <a:r>
              <a:rPr lang="en-US" dirty="0" smtClean="0"/>
              <a:t>Homeless</a:t>
            </a:r>
            <a:r>
              <a:rPr lang="en-US" baseline="0" dirty="0" smtClean="0"/>
              <a:t> living on the greenway</a:t>
            </a:r>
          </a:p>
          <a:p>
            <a:pPr marL="171450" indent="-171450">
              <a:buFont typeface="Arial" panose="020B0604020202020204" pitchFamily="34" charset="0"/>
              <a:buChar char="•"/>
            </a:pPr>
            <a:r>
              <a:rPr lang="en-US" baseline="0" dirty="0" smtClean="0"/>
              <a:t>One of their own dies - The church in the suburbs does the funeral</a:t>
            </a:r>
          </a:p>
          <a:p>
            <a:pPr marL="171450" indent="-171450">
              <a:buFont typeface="Arial" panose="020B0604020202020204" pitchFamily="34" charset="0"/>
              <a:buChar char="•"/>
            </a:pPr>
            <a:r>
              <a:rPr lang="en-US" baseline="0" dirty="0" smtClean="0"/>
              <a:t>They start coming to church – yikes!</a:t>
            </a:r>
          </a:p>
          <a:p>
            <a:pPr marL="171450" indent="-171450">
              <a:buFont typeface="Arial" panose="020B0604020202020204" pitchFamily="34" charset="0"/>
              <a:buChar char="•"/>
            </a:pPr>
            <a:r>
              <a:rPr lang="en-US" baseline="0" dirty="0" smtClean="0"/>
              <a:t>People didn’t like sitting in the pews next to them</a:t>
            </a:r>
          </a:p>
          <a:p>
            <a:pPr marL="171450" indent="-171450">
              <a:buFont typeface="Arial" panose="020B0604020202020204" pitchFamily="34" charset="0"/>
              <a:buChar char="•"/>
            </a:pPr>
            <a:r>
              <a:rPr lang="en-US" baseline="0" dirty="0" smtClean="0"/>
              <a:t>Bright idea: Give them their own church! Hired a pastor for them. In the afternoon, when they won’t bother us.  </a:t>
            </a:r>
          </a:p>
          <a:p>
            <a:pPr marL="171450" indent="-171450">
              <a:buFont typeface="Arial" panose="020B0604020202020204" pitchFamily="34" charset="0"/>
              <a:buChar char="•"/>
            </a:pPr>
            <a:r>
              <a:rPr lang="en-US" b="1" baseline="0" dirty="0" smtClean="0"/>
              <a:t>Why could giving them their own church be a bad idea?  1) Can’t get to know them and their needs. 2) Jesus had first hand relationships with those in need – he did not have a broker (like some charitable organizations become.</a:t>
            </a:r>
          </a:p>
          <a:p>
            <a:pPr marL="171450" indent="-171450">
              <a:buFont typeface="Arial" panose="020B0604020202020204" pitchFamily="34" charset="0"/>
              <a:buChar char="•"/>
            </a:pPr>
            <a:r>
              <a:rPr lang="en-US" baseline="0" dirty="0" smtClean="0"/>
              <a:t>Liz disagree with the idea of having separate churches, but volunteered there for years</a:t>
            </a:r>
          </a:p>
          <a:p>
            <a:pPr marL="171450" indent="-171450">
              <a:buFont typeface="Arial" panose="020B0604020202020204" pitchFamily="34" charset="0"/>
              <a:buChar char="•"/>
            </a:pPr>
            <a:r>
              <a:rPr lang="en-US" baseline="0" dirty="0" smtClean="0"/>
              <a:t>Now with economically hard times – </a:t>
            </a:r>
            <a:r>
              <a:rPr lang="en-US" baseline="0" dirty="0" err="1" smtClean="0"/>
              <a:t>TCintheS</a:t>
            </a:r>
            <a:r>
              <a:rPr lang="en-US" baseline="0" dirty="0" smtClean="0"/>
              <a:t> want to shut it down and hire security to keep them away.</a:t>
            </a:r>
          </a:p>
          <a:p>
            <a:pPr marL="171450" indent="-171450">
              <a:buFont typeface="Arial" panose="020B0604020202020204" pitchFamily="34" charset="0"/>
              <a:buChar char="•"/>
            </a:pPr>
            <a:r>
              <a:rPr lang="en-US" baseline="0" dirty="0" smtClean="0"/>
              <a:t>Rodney joins Liz in fighting against.  They loose.</a:t>
            </a:r>
          </a:p>
          <a:p>
            <a:pPr marL="171450" indent="-171450">
              <a:buFont typeface="Arial" panose="020B0604020202020204" pitchFamily="34" charset="0"/>
              <a:buChar char="•"/>
            </a:pPr>
            <a:r>
              <a:rPr lang="en-US" baseline="0" dirty="0" smtClean="0"/>
              <a:t>Favoritism!  We are putting our best interest before the poor.</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18</a:t>
            </a:fld>
            <a:endParaRPr lang="en-US"/>
          </a:p>
        </p:txBody>
      </p:sp>
    </p:spTree>
    <p:extLst>
      <p:ext uri="{BB962C8B-B14F-4D97-AF65-F5344CB8AC3E}">
        <p14:creationId xmlns:p14="http://schemas.microsoft.com/office/powerpoint/2010/main" val="20605962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dirty="0" smtClean="0"/>
              <a:t>James</a:t>
            </a:r>
            <a:r>
              <a:rPr lang="en-US" baseline="0" dirty="0" smtClean="0"/>
              <a:t> not only doubts our faith when we discriminate, but he says we are judges with evil thoughts!</a:t>
            </a:r>
          </a:p>
          <a:p>
            <a:pPr marL="457200" lvl="1" indent="0">
              <a:buFont typeface="Arial" panose="020B0604020202020204" pitchFamily="34" charset="0"/>
              <a:buNone/>
            </a:pPr>
            <a:endParaRPr lang="en-US" baseline="0" dirty="0" smtClean="0"/>
          </a:p>
          <a:p>
            <a:pPr marL="457200" lvl="1" indent="0">
              <a:buFont typeface="Arial" panose="020B0604020202020204" pitchFamily="34" charset="0"/>
              <a:buNone/>
            </a:pPr>
            <a:r>
              <a:rPr lang="en-US" baseline="0" dirty="0" smtClean="0"/>
              <a:t>Who is the only judge?  Jesus</a:t>
            </a:r>
          </a:p>
          <a:p>
            <a:pPr marL="457200" lvl="1" indent="0">
              <a:buFont typeface="Arial" panose="020B0604020202020204" pitchFamily="34" charset="0"/>
              <a:buNone/>
            </a:pPr>
            <a:r>
              <a:rPr lang="en-US" baseline="0" dirty="0" smtClean="0"/>
              <a:t>Why is that good news for us?  We are set free to love!  Not fix!  But love!!!</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19</a:t>
            </a:fld>
            <a:endParaRPr lang="en-US"/>
          </a:p>
        </p:txBody>
      </p:sp>
    </p:spTree>
    <p:extLst>
      <p:ext uri="{BB962C8B-B14F-4D97-AF65-F5344CB8AC3E}">
        <p14:creationId xmlns:p14="http://schemas.microsoft.com/office/powerpoint/2010/main" val="18637082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r>
              <a:rPr lang="en-US" dirty="0" smtClean="0"/>
              <a:t>Economical</a:t>
            </a:r>
          </a:p>
          <a:p>
            <a:pPr marL="628650" lvl="1" indent="-171450">
              <a:buFont typeface="Arial" panose="020B0604020202020204" pitchFamily="34" charset="0"/>
              <a:buChar char="•"/>
            </a:pPr>
            <a:r>
              <a:rPr lang="en-US" dirty="0" smtClean="0"/>
              <a:t>Race</a:t>
            </a:r>
          </a:p>
          <a:p>
            <a:pPr marL="628650" lvl="1" indent="-171450">
              <a:buFont typeface="Arial" panose="020B0604020202020204" pitchFamily="34" charset="0"/>
              <a:buChar char="•"/>
            </a:pPr>
            <a:r>
              <a:rPr lang="en-US" dirty="0" smtClean="0"/>
              <a:t>Theological beliefs</a:t>
            </a:r>
          </a:p>
          <a:p>
            <a:pPr marL="628650" lvl="1" indent="-171450">
              <a:buFont typeface="Arial" panose="020B0604020202020204" pitchFamily="34" charset="0"/>
              <a:buChar char="•"/>
            </a:pPr>
            <a:r>
              <a:rPr lang="en-US" baseline="0" dirty="0" smtClean="0"/>
              <a:t>Women being leaders</a:t>
            </a:r>
          </a:p>
          <a:p>
            <a:pPr marL="628650" lvl="1" indent="-171450">
              <a:buFont typeface="Arial" panose="020B0604020202020204" pitchFamily="34" charset="0"/>
              <a:buChar char="•"/>
            </a:pPr>
            <a:r>
              <a:rPr lang="en-US" baseline="0" dirty="0" smtClean="0"/>
              <a:t>Worship style</a:t>
            </a:r>
          </a:p>
          <a:p>
            <a:pPr marL="457200" lvl="1" indent="0">
              <a:buFont typeface="Arial" panose="020B0604020202020204" pitchFamily="34" charset="0"/>
              <a:buNone/>
            </a:pPr>
            <a:r>
              <a:rPr lang="en-US" baseline="0" dirty="0" smtClean="0"/>
              <a:t> </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20</a:t>
            </a:fld>
            <a:endParaRPr lang="en-US"/>
          </a:p>
        </p:txBody>
      </p:sp>
    </p:spTree>
    <p:extLst>
      <p:ext uri="{BB962C8B-B14F-4D97-AF65-F5344CB8AC3E}">
        <p14:creationId xmlns:p14="http://schemas.microsoft.com/office/powerpoint/2010/main" val="759704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baseline="0" dirty="0" smtClean="0"/>
              <a:t>Tell story of </a:t>
            </a:r>
            <a:r>
              <a:rPr lang="en-US" baseline="0" dirty="0" err="1" smtClean="0"/>
              <a:t>Bibletown</a:t>
            </a:r>
            <a:r>
              <a:rPr lang="en-US" baseline="0" dirty="0" smtClean="0"/>
              <a:t> . . .  Summer camp.  Reading this verse over and over every day.  They had this verse over their conference center stage.  It was there because of the missionary conferences they held. They felt this was true for every race – it was their way of welcoming diverse cultures.  But it was not true for women.  Women were not allowed to have leadership roles.</a:t>
            </a: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21</a:t>
            </a:fld>
            <a:endParaRPr lang="en-US"/>
          </a:p>
        </p:txBody>
      </p:sp>
    </p:spTree>
    <p:extLst>
      <p:ext uri="{BB962C8B-B14F-4D97-AF65-F5344CB8AC3E}">
        <p14:creationId xmlns:p14="http://schemas.microsoft.com/office/powerpoint/2010/main" val="16356765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22</a:t>
            </a:fld>
            <a:endParaRPr lang="en-US"/>
          </a:p>
        </p:txBody>
      </p:sp>
    </p:spTree>
    <p:extLst>
      <p:ext uri="{BB962C8B-B14F-4D97-AF65-F5344CB8AC3E}">
        <p14:creationId xmlns:p14="http://schemas.microsoft.com/office/powerpoint/2010/main" val="39888306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Jerry Sandusky shows up at church this Sunday . . .  What</a:t>
            </a:r>
            <a:r>
              <a:rPr lang="en-US" baseline="0" dirty="0" smtClean="0"/>
              <a:t> kind of seat would we give him?  Would we treat him with mercy and not judgment?  How would we balance that will the practical aspects of protecting our children?</a:t>
            </a:r>
          </a:p>
          <a:p>
            <a:endParaRPr lang="en-US" baseline="0" dirty="0" smtClean="0"/>
          </a:p>
          <a:p>
            <a:r>
              <a:rPr lang="en-US" baseline="0" dirty="0" smtClean="0"/>
              <a:t>It is complicated.</a:t>
            </a:r>
          </a:p>
        </p:txBody>
      </p:sp>
      <p:sp>
        <p:nvSpPr>
          <p:cNvPr id="4" name="Slide Number Placeholder 3"/>
          <p:cNvSpPr>
            <a:spLocks noGrp="1"/>
          </p:cNvSpPr>
          <p:nvPr>
            <p:ph type="sldNum" sz="quarter" idx="10"/>
          </p:nvPr>
        </p:nvSpPr>
        <p:spPr/>
        <p:txBody>
          <a:bodyPr/>
          <a:lstStyle/>
          <a:p>
            <a:fld id="{75BAEF26-14F4-4BDD-8E39-B928CFF5AA89}" type="slidenum">
              <a:rPr lang="en-US" smtClean="0"/>
              <a:t>24</a:t>
            </a:fld>
            <a:endParaRPr lang="en-US"/>
          </a:p>
        </p:txBody>
      </p:sp>
    </p:spTree>
    <p:extLst>
      <p:ext uri="{BB962C8B-B14F-4D97-AF65-F5344CB8AC3E}">
        <p14:creationId xmlns:p14="http://schemas.microsoft.com/office/powerpoint/2010/main" val="11351794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25</a:t>
            </a:fld>
            <a:endParaRPr lang="en-US"/>
          </a:p>
        </p:txBody>
      </p:sp>
    </p:spTree>
    <p:extLst>
      <p:ext uri="{BB962C8B-B14F-4D97-AF65-F5344CB8AC3E}">
        <p14:creationId xmlns:p14="http://schemas.microsoft.com/office/powerpoint/2010/main" val="29268861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26</a:t>
            </a:fld>
            <a:endParaRPr lang="en-US"/>
          </a:p>
        </p:txBody>
      </p:sp>
    </p:spTree>
    <p:extLst>
      <p:ext uri="{BB962C8B-B14F-4D97-AF65-F5344CB8AC3E}">
        <p14:creationId xmlns:p14="http://schemas.microsoft.com/office/powerpoint/2010/main" val="22143171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27</a:t>
            </a:fld>
            <a:endParaRPr lang="en-US"/>
          </a:p>
        </p:txBody>
      </p:sp>
    </p:spTree>
    <p:extLst>
      <p:ext uri="{BB962C8B-B14F-4D97-AF65-F5344CB8AC3E}">
        <p14:creationId xmlns:p14="http://schemas.microsoft.com/office/powerpoint/2010/main" val="28468241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28</a:t>
            </a:fld>
            <a:endParaRPr lang="en-US"/>
          </a:p>
        </p:txBody>
      </p:sp>
    </p:spTree>
    <p:extLst>
      <p:ext uri="{BB962C8B-B14F-4D97-AF65-F5344CB8AC3E}">
        <p14:creationId xmlns:p14="http://schemas.microsoft.com/office/powerpoint/2010/main" val="4739761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Read </a:t>
            </a:r>
            <a:r>
              <a:rPr lang="en-US" baseline="0" dirty="0" err="1" smtClean="0"/>
              <a:t>outloud</a:t>
            </a:r>
            <a:r>
              <a:rPr lang="en-US" baseline="0" dirty="0" smtClean="0"/>
              <a:t> pages 121-124.</a:t>
            </a:r>
          </a:p>
        </p:txBody>
      </p:sp>
      <p:sp>
        <p:nvSpPr>
          <p:cNvPr id="4" name="Slide Number Placeholder 3"/>
          <p:cNvSpPr>
            <a:spLocks noGrp="1"/>
          </p:cNvSpPr>
          <p:nvPr>
            <p:ph type="sldNum" sz="quarter" idx="10"/>
          </p:nvPr>
        </p:nvSpPr>
        <p:spPr/>
        <p:txBody>
          <a:bodyPr/>
          <a:lstStyle/>
          <a:p>
            <a:fld id="{75BAEF26-14F4-4BDD-8E39-B928CFF5AA89}" type="slidenum">
              <a:rPr lang="en-US" smtClean="0"/>
              <a:t>29</a:t>
            </a:fld>
            <a:endParaRPr lang="en-US"/>
          </a:p>
        </p:txBody>
      </p:sp>
    </p:spTree>
    <p:extLst>
      <p:ext uri="{BB962C8B-B14F-4D97-AF65-F5344CB8AC3E}">
        <p14:creationId xmlns:p14="http://schemas.microsoft.com/office/powerpoint/2010/main" val="23113414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30</a:t>
            </a:fld>
            <a:endParaRPr lang="en-US"/>
          </a:p>
        </p:txBody>
      </p:sp>
    </p:spTree>
    <p:extLst>
      <p:ext uri="{BB962C8B-B14F-4D97-AF65-F5344CB8AC3E}">
        <p14:creationId xmlns:p14="http://schemas.microsoft.com/office/powerpoint/2010/main" val="5674422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31</a:t>
            </a:fld>
            <a:endParaRPr lang="en-US"/>
          </a:p>
        </p:txBody>
      </p:sp>
    </p:spTree>
    <p:extLst>
      <p:ext uri="{BB962C8B-B14F-4D97-AF65-F5344CB8AC3E}">
        <p14:creationId xmlns:p14="http://schemas.microsoft.com/office/powerpoint/2010/main" val="8325209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33</a:t>
            </a:fld>
            <a:endParaRPr lang="en-US"/>
          </a:p>
        </p:txBody>
      </p:sp>
    </p:spTree>
    <p:extLst>
      <p:ext uri="{BB962C8B-B14F-4D97-AF65-F5344CB8AC3E}">
        <p14:creationId xmlns:p14="http://schemas.microsoft.com/office/powerpoint/2010/main" val="3097601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isn’t just verbalized</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34</a:t>
            </a:fld>
            <a:endParaRPr lang="en-US"/>
          </a:p>
        </p:txBody>
      </p:sp>
    </p:spTree>
    <p:extLst>
      <p:ext uri="{BB962C8B-B14F-4D97-AF65-F5344CB8AC3E}">
        <p14:creationId xmlns:p14="http://schemas.microsoft.com/office/powerpoint/2010/main" val="6258979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35</a:t>
            </a:fld>
            <a:endParaRPr lang="en-US"/>
          </a:p>
        </p:txBody>
      </p:sp>
    </p:spTree>
    <p:extLst>
      <p:ext uri="{BB962C8B-B14F-4D97-AF65-F5344CB8AC3E}">
        <p14:creationId xmlns:p14="http://schemas.microsoft.com/office/powerpoint/2010/main" val="7317115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About the only thing that</a:t>
            </a:r>
            <a:r>
              <a:rPr lang="en-US" baseline="0" dirty="0" smtClean="0"/>
              <a:t> the early church agreed upon was that Jesus had risen from the dead.</a:t>
            </a:r>
            <a:endParaRPr lang="en-US" dirty="0"/>
          </a:p>
        </p:txBody>
      </p:sp>
      <p:sp>
        <p:nvSpPr>
          <p:cNvPr id="4" name="Slide Number Placeholder 3"/>
          <p:cNvSpPr>
            <a:spLocks noGrp="1"/>
          </p:cNvSpPr>
          <p:nvPr>
            <p:ph type="sldNum" sz="quarter" idx="10"/>
          </p:nvPr>
        </p:nvSpPr>
        <p:spPr/>
        <p:txBody>
          <a:bodyPr/>
          <a:lstStyle/>
          <a:p>
            <a:fld id="{75BAEF26-14F4-4BDD-8E39-B928CFF5AA89}" type="slidenum">
              <a:rPr lang="en-US" smtClean="0"/>
              <a:t>36</a:t>
            </a:fld>
            <a:endParaRPr lang="en-US"/>
          </a:p>
        </p:txBody>
      </p:sp>
    </p:spTree>
    <p:extLst>
      <p:ext uri="{BB962C8B-B14F-4D97-AF65-F5344CB8AC3E}">
        <p14:creationId xmlns:p14="http://schemas.microsoft.com/office/powerpoint/2010/main" val="30617538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37</a:t>
            </a:fld>
            <a:endParaRPr lang="en-US"/>
          </a:p>
        </p:txBody>
      </p:sp>
    </p:spTree>
    <p:extLst>
      <p:ext uri="{BB962C8B-B14F-4D97-AF65-F5344CB8AC3E}">
        <p14:creationId xmlns:p14="http://schemas.microsoft.com/office/powerpoint/2010/main" val="23652836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Abraham</a:t>
            </a:r>
            <a:r>
              <a:rPr lang="en-US" baseline="0" dirty="0" smtClean="0"/>
              <a:t> and Sarah collaborate on how to help God produce a heir.  </a:t>
            </a:r>
            <a:r>
              <a:rPr lang="en-US" baseline="0" dirty="0" smtClean="0">
                <a:sym typeface="Wingdings" panose="05000000000000000000" pitchFamily="2" charset="2"/>
              </a:rPr>
              <a:t>Failed in Obedience</a:t>
            </a:r>
          </a:p>
          <a:p>
            <a:endParaRPr lang="en-US" baseline="0" dirty="0" smtClean="0">
              <a:sym typeface="Wingdings" panose="05000000000000000000" pitchFamily="2" charset="2"/>
            </a:endParaRPr>
          </a:p>
          <a:p>
            <a:r>
              <a:rPr lang="en-US" baseline="0" dirty="0" smtClean="0">
                <a:sym typeface="Wingdings" panose="05000000000000000000" pitchFamily="2" charset="2"/>
              </a:rPr>
              <a:t>Years Later . . . </a:t>
            </a:r>
          </a:p>
          <a:p>
            <a:endParaRPr lang="en-US" baseline="0" dirty="0" smtClean="0">
              <a:sym typeface="Wingdings" panose="05000000000000000000" pitchFamily="2" charset="2"/>
            </a:endParaRPr>
          </a:p>
          <a:p>
            <a:r>
              <a:rPr lang="en-US" baseline="0" dirty="0" smtClean="0">
                <a:sym typeface="Wingdings" panose="05000000000000000000" pitchFamily="2" charset="2"/>
              </a:rPr>
              <a:t>God told Abraham to sacrifice Isaac.  This time he puts his trust in God – also in the impossible.  Succeeded with Faith this time!</a:t>
            </a:r>
          </a:p>
        </p:txBody>
      </p:sp>
      <p:sp>
        <p:nvSpPr>
          <p:cNvPr id="4" name="Slide Number Placeholder 3"/>
          <p:cNvSpPr>
            <a:spLocks noGrp="1"/>
          </p:cNvSpPr>
          <p:nvPr>
            <p:ph type="sldNum" sz="quarter" idx="10"/>
          </p:nvPr>
        </p:nvSpPr>
        <p:spPr/>
        <p:txBody>
          <a:bodyPr/>
          <a:lstStyle/>
          <a:p>
            <a:fld id="{75BAEF26-14F4-4BDD-8E39-B928CFF5AA89}" type="slidenum">
              <a:rPr lang="en-US" smtClean="0"/>
              <a:t>38</a:t>
            </a:fld>
            <a:endParaRPr lang="en-US"/>
          </a:p>
        </p:txBody>
      </p:sp>
    </p:spTree>
    <p:extLst>
      <p:ext uri="{BB962C8B-B14F-4D97-AF65-F5344CB8AC3E}">
        <p14:creationId xmlns:p14="http://schemas.microsoft.com/office/powerpoint/2010/main" val="35606722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39</a:t>
            </a:fld>
            <a:endParaRPr lang="en-US"/>
          </a:p>
        </p:txBody>
      </p:sp>
    </p:spTree>
    <p:extLst>
      <p:ext uri="{BB962C8B-B14F-4D97-AF65-F5344CB8AC3E}">
        <p14:creationId xmlns:p14="http://schemas.microsoft.com/office/powerpoint/2010/main" val="17558975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sym typeface="Wingdings" panose="05000000000000000000" pitchFamily="2" charset="2"/>
              </a:rPr>
              <a:t>Rahab the prostitute: </a:t>
            </a:r>
          </a:p>
        </p:txBody>
      </p:sp>
      <p:sp>
        <p:nvSpPr>
          <p:cNvPr id="4" name="Slide Number Placeholder 3"/>
          <p:cNvSpPr>
            <a:spLocks noGrp="1"/>
          </p:cNvSpPr>
          <p:nvPr>
            <p:ph type="sldNum" sz="quarter" idx="10"/>
          </p:nvPr>
        </p:nvSpPr>
        <p:spPr/>
        <p:txBody>
          <a:bodyPr/>
          <a:lstStyle/>
          <a:p>
            <a:fld id="{75BAEF26-14F4-4BDD-8E39-B928CFF5AA89}" type="slidenum">
              <a:rPr lang="en-US" smtClean="0"/>
              <a:t>40</a:t>
            </a:fld>
            <a:endParaRPr lang="en-US"/>
          </a:p>
        </p:txBody>
      </p:sp>
    </p:spTree>
    <p:extLst>
      <p:ext uri="{BB962C8B-B14F-4D97-AF65-F5344CB8AC3E}">
        <p14:creationId xmlns:p14="http://schemas.microsoft.com/office/powerpoint/2010/main" val="1088551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75BAEF26-14F4-4BDD-8E39-B928CFF5AA89}" type="slidenum">
              <a:rPr lang="en-US" smtClean="0"/>
              <a:t>41</a:t>
            </a:fld>
            <a:endParaRPr lang="en-US"/>
          </a:p>
        </p:txBody>
      </p:sp>
    </p:spTree>
    <p:extLst>
      <p:ext uri="{BB962C8B-B14F-4D97-AF65-F5344CB8AC3E}">
        <p14:creationId xmlns:p14="http://schemas.microsoft.com/office/powerpoint/2010/main" val="34976699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alphaModFix amt="6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solidFill>
            <a:srgbClr val="CFD7D7"/>
          </a:solidFill>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a:solidFill>
            <a:srgbClr val="CFD7D7"/>
          </a:solidFill>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a:solidFill>
            <a:srgbClr val="CFD7D7"/>
          </a:solidFill>
        </p:spPr>
        <p:txBody>
          <a:bodyPr/>
          <a:lstStyle/>
          <a:p>
            <a:fld id="{B3D09527-6636-4996-88E6-2F081766422B}" type="datetimeFigureOut">
              <a:rPr lang="en-US" smtClean="0"/>
              <a:t>11/12/2014</a:t>
            </a:fld>
            <a:endParaRPr lang="en-US"/>
          </a:p>
        </p:txBody>
      </p:sp>
      <p:sp>
        <p:nvSpPr>
          <p:cNvPr id="5" name="Footer Placeholder 4"/>
          <p:cNvSpPr>
            <a:spLocks noGrp="1"/>
          </p:cNvSpPr>
          <p:nvPr>
            <p:ph type="ftr" sz="quarter" idx="11"/>
          </p:nvPr>
        </p:nvSpPr>
        <p:spPr>
          <a:solidFill>
            <a:srgbClr val="CFD7D7"/>
          </a:solidFill>
        </p:spPr>
        <p:txBody>
          <a:bodyPr/>
          <a:lstStyle/>
          <a:p>
            <a:endParaRPr lang="en-US" dirty="0"/>
          </a:p>
        </p:txBody>
      </p:sp>
      <p:sp>
        <p:nvSpPr>
          <p:cNvPr id="6" name="Slide Number Placeholder 5"/>
          <p:cNvSpPr>
            <a:spLocks noGrp="1"/>
          </p:cNvSpPr>
          <p:nvPr>
            <p:ph type="sldNum" sz="quarter" idx="12"/>
          </p:nvPr>
        </p:nvSpPr>
        <p:spPr>
          <a:solidFill>
            <a:srgbClr val="CFD7D7"/>
          </a:solidFill>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1189314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alphaModFix amt="6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FD7D7"/>
          </a:solidFill>
        </p:spPr>
        <p:txBody>
          <a:bodyPr/>
          <a:lstStyle/>
          <a:p>
            <a:r>
              <a:rPr lang="en-US" smtClean="0"/>
              <a:t>Click to edit Master title style</a:t>
            </a:r>
            <a:endParaRPr lang="en-US"/>
          </a:p>
        </p:txBody>
      </p:sp>
      <p:sp>
        <p:nvSpPr>
          <p:cNvPr id="3" name="Content Placeholder 2"/>
          <p:cNvSpPr>
            <a:spLocks noGrp="1"/>
          </p:cNvSpPr>
          <p:nvPr>
            <p:ph idx="1"/>
          </p:nvPr>
        </p:nvSpPr>
        <p:spPr>
          <a:solidFill>
            <a:srgbClr val="CFD7D7"/>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D09527-6636-4996-88E6-2F081766422B}" type="datetimeFigureOut">
              <a:rPr lang="en-US" smtClean="0"/>
              <a:t>11/12/2014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3614695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alphaModFix amt="6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solidFill>
            <a:srgbClr val="CFD7D7"/>
          </a:solidFill>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a:solidFill>
            <a:srgbClr val="CFD7D7"/>
          </a:solidFill>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solidFill>
            <a:srgbClr val="CFD7D7"/>
          </a:solidFill>
        </p:spPr>
        <p:txBody>
          <a:bodyPr/>
          <a:lstStyle/>
          <a:p>
            <a:fld id="{B3D09527-6636-4996-88E6-2F081766422B}" type="datetimeFigureOut">
              <a:rPr lang="en-US" smtClean="0"/>
              <a:t>11/12/2014</a:t>
            </a:fld>
            <a:endParaRPr lang="en-US"/>
          </a:p>
        </p:txBody>
      </p:sp>
      <p:sp>
        <p:nvSpPr>
          <p:cNvPr id="5" name="Footer Placeholder 4"/>
          <p:cNvSpPr>
            <a:spLocks noGrp="1"/>
          </p:cNvSpPr>
          <p:nvPr>
            <p:ph type="ftr" sz="quarter" idx="11"/>
          </p:nvPr>
        </p:nvSpPr>
        <p:spPr>
          <a:solidFill>
            <a:srgbClr val="CFD7D7"/>
          </a:solidFill>
        </p:spPr>
        <p:txBody>
          <a:bodyPr/>
          <a:lstStyle/>
          <a:p>
            <a:endParaRPr lang="en-US"/>
          </a:p>
        </p:txBody>
      </p:sp>
      <p:sp>
        <p:nvSpPr>
          <p:cNvPr id="6" name="Slide Number Placeholder 5"/>
          <p:cNvSpPr>
            <a:spLocks noGrp="1"/>
          </p:cNvSpPr>
          <p:nvPr>
            <p:ph type="sldNum" sz="quarter" idx="12"/>
          </p:nvPr>
        </p:nvSpPr>
        <p:spPr>
          <a:solidFill>
            <a:srgbClr val="CFD7D7"/>
          </a:solidFill>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3389513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3D09527-6636-4996-88E6-2F081766422B}" type="datetimeFigureOut">
              <a:rPr lang="en-US" smtClean="0"/>
              <a:t>11/12/2014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4092573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3D09527-6636-4996-88E6-2F081766422B}" type="datetimeFigureOut">
              <a:rPr lang="en-US" smtClean="0"/>
              <a:t>11/12/2014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1693307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3D09527-6636-4996-88E6-2F081766422B}" type="datetimeFigureOut">
              <a:rPr lang="en-US" smtClean="0"/>
              <a:t>11/12/2014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4119885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D09527-6636-4996-88E6-2F081766422B}" type="datetimeFigureOut">
              <a:rPr lang="en-US" smtClean="0"/>
              <a:t>11/12/2014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3652424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D09527-6636-4996-88E6-2F081766422B}" type="datetimeFigureOut">
              <a:rPr lang="en-US" smtClean="0"/>
              <a:t>11/12/2014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1206983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D09527-6636-4996-88E6-2F081766422B}" type="datetimeFigureOut">
              <a:rPr lang="en-US" smtClean="0"/>
              <a:t>11/12/2014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2744777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D09527-6636-4996-88E6-2F081766422B}" type="datetimeFigureOut">
              <a:rPr lang="en-US" smtClean="0"/>
              <a:t>11/12/2014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2339073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D09527-6636-4996-88E6-2F081766422B}" type="datetimeFigureOut">
              <a:rPr lang="en-US" smtClean="0"/>
              <a:t>11/12/2014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549BD-A6DC-486F-9A8E-C50CED5BCFDD}" type="slidenum">
              <a:rPr lang="en-US" smtClean="0"/>
              <a:t>‹#›</a:t>
            </a:fld>
            <a:endParaRPr lang="en-US"/>
          </a:p>
        </p:txBody>
      </p:sp>
    </p:spTree>
    <p:extLst>
      <p:ext uri="{BB962C8B-B14F-4D97-AF65-F5344CB8AC3E}">
        <p14:creationId xmlns:p14="http://schemas.microsoft.com/office/powerpoint/2010/main" val="4194923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9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a:solidFill>
            <a:srgbClr val="CFD7D7"/>
          </a:solidFill>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a:solidFill>
            <a:srgbClr val="CFD7D7"/>
          </a:solidFill>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a:solidFill>
            <a:srgbClr val="CFD7D7"/>
          </a:solidFill>
        </p:spPr>
        <p:txBody>
          <a:bodyPr vert="horz" lIns="91440" tIns="45720" rIns="91440" bIns="45720" rtlCol="0" anchor="ctr"/>
          <a:lstStyle>
            <a:lvl1pPr algn="l">
              <a:defRPr sz="1200">
                <a:solidFill>
                  <a:schemeClr val="tx1">
                    <a:tint val="75000"/>
                  </a:schemeClr>
                </a:solidFill>
              </a:defRPr>
            </a:lvl1pPr>
          </a:lstStyle>
          <a:p>
            <a:fld id="{B3D09527-6636-4996-88E6-2F081766422B}" type="datetimeFigureOut">
              <a:rPr lang="en-US" smtClean="0"/>
              <a:t>11/12/2014</a:t>
            </a:fld>
            <a:endParaRPr lang="en-US"/>
          </a:p>
        </p:txBody>
      </p:sp>
      <p:sp>
        <p:nvSpPr>
          <p:cNvPr id="5" name="Footer Placeholder 4"/>
          <p:cNvSpPr>
            <a:spLocks noGrp="1"/>
          </p:cNvSpPr>
          <p:nvPr>
            <p:ph type="ftr" sz="quarter" idx="3"/>
          </p:nvPr>
        </p:nvSpPr>
        <p:spPr>
          <a:xfrm>
            <a:off x="4038600" y="6356350"/>
            <a:ext cx="4114800" cy="365125"/>
          </a:xfrm>
          <a:prstGeom prst="rect">
            <a:avLst/>
          </a:prstGeom>
          <a:solidFill>
            <a:srgbClr val="CFD7D7"/>
          </a:solidFill>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a:solidFill>
            <a:srgbClr val="CFD7D7"/>
          </a:solidFill>
        </p:spPr>
        <p:txBody>
          <a:bodyPr vert="horz" lIns="91440" tIns="45720" rIns="91440" bIns="45720" rtlCol="0" anchor="ctr"/>
          <a:lstStyle>
            <a:lvl1pPr algn="r">
              <a:defRPr sz="1200">
                <a:solidFill>
                  <a:schemeClr val="tx1">
                    <a:tint val="75000"/>
                  </a:schemeClr>
                </a:solidFill>
              </a:defRPr>
            </a:lvl1pPr>
          </a:lstStyle>
          <a:p>
            <a:fld id="{765549BD-A6DC-486F-9A8E-C50CED5BCFDD}" type="slidenum">
              <a:rPr lang="en-US" smtClean="0"/>
              <a:t>‹#›</a:t>
            </a:fld>
            <a:endParaRPr lang="en-US"/>
          </a:p>
        </p:txBody>
      </p:sp>
    </p:spTree>
    <p:extLst>
      <p:ext uri="{BB962C8B-B14F-4D97-AF65-F5344CB8AC3E}">
        <p14:creationId xmlns:p14="http://schemas.microsoft.com/office/powerpoint/2010/main" val="2634679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1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57084" y="1092866"/>
            <a:ext cx="9144000" cy="2387600"/>
          </a:xfrm>
        </p:spPr>
        <p:txBody>
          <a:bodyPr/>
          <a:lstStyle/>
          <a:p>
            <a:r>
              <a:rPr lang="en-US" dirty="0" smtClean="0"/>
              <a:t>James in the Suburbs</a:t>
            </a:r>
            <a:endParaRPr lang="en-US" dirty="0"/>
          </a:p>
        </p:txBody>
      </p:sp>
      <p:sp>
        <p:nvSpPr>
          <p:cNvPr id="3" name="Subtitle 2"/>
          <p:cNvSpPr>
            <a:spLocks noGrp="1"/>
          </p:cNvSpPr>
          <p:nvPr>
            <p:ph type="subTitle" idx="1"/>
          </p:nvPr>
        </p:nvSpPr>
        <p:spPr>
          <a:xfrm>
            <a:off x="757084" y="3621702"/>
            <a:ext cx="9144000" cy="1655762"/>
          </a:xfrm>
        </p:spPr>
        <p:txBody>
          <a:bodyPr>
            <a:normAutofit/>
          </a:bodyPr>
          <a:lstStyle/>
          <a:p>
            <a:r>
              <a:rPr lang="en-US" sz="3200" dirty="0"/>
              <a:t>A Disorderly Parable of the Epistle of James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8351" y="1371599"/>
            <a:ext cx="2304733" cy="3494503"/>
          </a:xfrm>
          <a:prstGeom prst="rect">
            <a:avLst/>
          </a:prstGeom>
          <a:effectLst>
            <a:outerShdw blurRad="50800" dist="38100" dir="2700000" sx="104000" sy="104000" algn="tl" rotWithShape="0">
              <a:prstClr val="black">
                <a:alpha val="86000"/>
              </a:prstClr>
            </a:outerShdw>
          </a:effectLst>
          <a:scene3d>
            <a:camera prst="orthographicFront"/>
            <a:lightRig rig="threePt" dir="t"/>
          </a:scene3d>
          <a:sp3d>
            <a:bevelB w="254000" h="254000"/>
          </a:sp3d>
        </p:spPr>
      </p:pic>
    </p:spTree>
    <p:extLst>
      <p:ext uri="{BB962C8B-B14F-4D97-AF65-F5344CB8AC3E}">
        <p14:creationId xmlns:p14="http://schemas.microsoft.com/office/powerpoint/2010/main" val="4121643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Week </a:t>
            </a:r>
            <a:r>
              <a:rPr lang="en-US" dirty="0" smtClean="0"/>
              <a:t>6</a:t>
            </a:r>
            <a:br>
              <a:rPr lang="en-US" dirty="0" smtClean="0"/>
            </a:br>
            <a:r>
              <a:rPr lang="en-US" dirty="0" smtClean="0"/>
              <a:t>Pure and Undefiled Worship</a:t>
            </a:r>
            <a:endParaRPr lang="en-US" dirty="0"/>
          </a:p>
        </p:txBody>
      </p:sp>
      <p:sp>
        <p:nvSpPr>
          <p:cNvPr id="3" name="Text Placeholder 2"/>
          <p:cNvSpPr>
            <a:spLocks noGrp="1"/>
          </p:cNvSpPr>
          <p:nvPr>
            <p:ph type="body" idx="1"/>
          </p:nvPr>
        </p:nvSpPr>
        <p:spPr/>
        <p:txBody>
          <a:bodyPr>
            <a:normAutofit/>
          </a:bodyPr>
          <a:lstStyle/>
          <a:p>
            <a:endParaRPr lang="en-US" sz="3200" dirty="0"/>
          </a:p>
        </p:txBody>
      </p:sp>
    </p:spTree>
    <p:extLst>
      <p:ext uri="{BB962C8B-B14F-4D97-AF65-F5344CB8AC3E}">
        <p14:creationId xmlns:p14="http://schemas.microsoft.com/office/powerpoint/2010/main" val="28978209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0" indent="0">
              <a:buNone/>
            </a:pPr>
            <a:endParaRPr lang="en-US" i="1" dirty="0" smtClean="0"/>
          </a:p>
          <a:p>
            <a:pPr marL="0" indent="0">
              <a:buNone/>
            </a:pPr>
            <a:endParaRPr lang="en-US" i="1" dirty="0" smtClean="0"/>
          </a:p>
          <a:p>
            <a:pPr marL="0" indent="0">
              <a:buNone/>
            </a:pPr>
            <a:endParaRPr lang="en-US" i="1" dirty="0"/>
          </a:p>
          <a:p>
            <a:pPr marL="0" indent="0" algn="ctr">
              <a:buNone/>
            </a:pPr>
            <a:r>
              <a:rPr lang="en-US" i="1" dirty="0" smtClean="0"/>
              <a:t>The life of a servant of Christ is a life of pure and undefiled worship.</a:t>
            </a:r>
            <a:endParaRPr lang="en-US" dirty="0" smtClean="0"/>
          </a:p>
        </p:txBody>
      </p:sp>
    </p:spTree>
    <p:extLst>
      <p:ext uri="{BB962C8B-B14F-4D97-AF65-F5344CB8AC3E}">
        <p14:creationId xmlns:p14="http://schemas.microsoft.com/office/powerpoint/2010/main" val="21201213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Religion vs Christianity</a:t>
            </a:r>
            <a:endParaRPr lang="en-US" sz="2800" dirty="0"/>
          </a:p>
        </p:txBody>
      </p:sp>
      <p:sp>
        <p:nvSpPr>
          <p:cNvPr id="3" name="Text Placeholder 2"/>
          <p:cNvSpPr>
            <a:spLocks noGrp="1"/>
          </p:cNvSpPr>
          <p:nvPr>
            <p:ph type="body" idx="1"/>
          </p:nvPr>
        </p:nvSpPr>
        <p:spPr>
          <a:xfrm>
            <a:off x="738188" y="2261735"/>
            <a:ext cx="5157787" cy="1308778"/>
          </a:xfrm>
        </p:spPr>
        <p:txBody>
          <a:bodyPr/>
          <a:lstStyle/>
          <a:p>
            <a:pPr algn="ctr"/>
            <a:r>
              <a:rPr lang="en-US" dirty="0" smtClean="0"/>
              <a:t>Religion has a formula to </a:t>
            </a:r>
            <a:r>
              <a:rPr lang="en-US" dirty="0" smtClean="0"/>
              <a:t>follow that tries to commandeer God’s blessings</a:t>
            </a:r>
          </a:p>
          <a:p>
            <a:pPr algn="ctr"/>
            <a:endParaRPr lang="en-US" dirty="0"/>
          </a:p>
        </p:txBody>
      </p:sp>
      <p:sp>
        <p:nvSpPr>
          <p:cNvPr id="5" name="Text Placeholder 4"/>
          <p:cNvSpPr>
            <a:spLocks noGrp="1"/>
          </p:cNvSpPr>
          <p:nvPr>
            <p:ph type="body" sz="quarter" idx="3"/>
          </p:nvPr>
        </p:nvSpPr>
        <p:spPr>
          <a:xfrm>
            <a:off x="6172200" y="2261734"/>
            <a:ext cx="5183188" cy="1308779"/>
          </a:xfrm>
        </p:spPr>
        <p:txBody>
          <a:bodyPr>
            <a:normAutofit/>
          </a:bodyPr>
          <a:lstStyle/>
          <a:p>
            <a:pPr algn="ctr"/>
            <a:r>
              <a:rPr lang="en-US" dirty="0" smtClean="0"/>
              <a:t>Christianity has Jesus to </a:t>
            </a:r>
            <a:r>
              <a:rPr lang="en-US" dirty="0" smtClean="0"/>
              <a:t>follow.  We already have God’s blessings through Jesus.</a:t>
            </a:r>
          </a:p>
        </p:txBody>
      </p:sp>
    </p:spTree>
    <p:extLst>
      <p:ext uri="{BB962C8B-B14F-4D97-AF65-F5344CB8AC3E}">
        <p14:creationId xmlns:p14="http://schemas.microsoft.com/office/powerpoint/2010/main" val="28329981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0" indent="0">
              <a:buNone/>
            </a:pPr>
            <a:endParaRPr lang="en-US" i="1" dirty="0" smtClean="0"/>
          </a:p>
          <a:p>
            <a:pPr marL="0" indent="0">
              <a:buNone/>
            </a:pPr>
            <a:endParaRPr lang="en-US" i="1" dirty="0" smtClean="0"/>
          </a:p>
          <a:p>
            <a:pPr marL="457200" lvl="1" indent="0" algn="ctr">
              <a:buNone/>
            </a:pPr>
            <a:r>
              <a:rPr lang="en-US" dirty="0" smtClean="0"/>
              <a:t>Christianity is not a </a:t>
            </a:r>
            <a:r>
              <a:rPr lang="en-US" dirty="0">
                <a:solidFill>
                  <a:srgbClr val="FF0000"/>
                </a:solidFill>
              </a:rPr>
              <a:t>religion</a:t>
            </a:r>
            <a:r>
              <a:rPr lang="en-US" dirty="0"/>
              <a:t> that </a:t>
            </a:r>
            <a:r>
              <a:rPr lang="en-US" dirty="0" smtClean="0"/>
              <a:t>tries to control </a:t>
            </a:r>
            <a:r>
              <a:rPr lang="en-US" dirty="0"/>
              <a:t>God’s </a:t>
            </a:r>
            <a:r>
              <a:rPr lang="en-US" dirty="0" smtClean="0"/>
              <a:t>blessings </a:t>
            </a:r>
          </a:p>
          <a:p>
            <a:pPr marL="457200" lvl="1" indent="0" algn="ctr">
              <a:buNone/>
            </a:pPr>
            <a:r>
              <a:rPr lang="en-US" dirty="0" smtClean="0"/>
              <a:t>Christianity </a:t>
            </a:r>
            <a:r>
              <a:rPr lang="en-US" dirty="0" smtClean="0"/>
              <a:t>is a </a:t>
            </a:r>
            <a:r>
              <a:rPr lang="en-US" dirty="0" smtClean="0">
                <a:solidFill>
                  <a:srgbClr val="FF0000"/>
                </a:solidFill>
              </a:rPr>
              <a:t>relationship</a:t>
            </a:r>
            <a:r>
              <a:rPr lang="en-US" dirty="0" smtClean="0"/>
              <a:t> that worships </a:t>
            </a:r>
            <a:r>
              <a:rPr lang="en-US" dirty="0" smtClean="0"/>
              <a:t>God</a:t>
            </a:r>
            <a:r>
              <a:rPr lang="en-US" dirty="0"/>
              <a:t>.</a:t>
            </a:r>
          </a:p>
        </p:txBody>
      </p:sp>
    </p:spTree>
    <p:extLst>
      <p:ext uri="{BB962C8B-B14F-4D97-AF65-F5344CB8AC3E}">
        <p14:creationId xmlns:p14="http://schemas.microsoft.com/office/powerpoint/2010/main" val="34305860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1088571"/>
            <a:ext cx="10515600" cy="4252686"/>
          </a:xfrm>
        </p:spPr>
        <p:txBody>
          <a:bodyPr>
            <a:normAutofit/>
          </a:bodyPr>
          <a:lstStyle/>
          <a:p>
            <a:pPr marL="0" indent="0" algn="ctr">
              <a:buNone/>
            </a:pPr>
            <a:endParaRPr lang="en-US" dirty="0" smtClean="0"/>
          </a:p>
          <a:p>
            <a:pPr marL="0" indent="0">
              <a:buNone/>
            </a:pPr>
            <a:endParaRPr lang="en-US" i="1" dirty="0" smtClean="0"/>
          </a:p>
          <a:p>
            <a:pPr marL="0" indent="0">
              <a:buNone/>
            </a:pPr>
            <a:endParaRPr lang="en-US" i="1" dirty="0" smtClean="0"/>
          </a:p>
          <a:p>
            <a:pPr marL="457200" lvl="1" indent="0" algn="ctr">
              <a:buNone/>
            </a:pPr>
            <a:r>
              <a:rPr lang="en-US" dirty="0" smtClean="0"/>
              <a:t>Everything from here on out in the book of James</a:t>
            </a:r>
          </a:p>
          <a:p>
            <a:pPr marL="457200" lvl="1" indent="0" algn="ctr">
              <a:buNone/>
            </a:pPr>
            <a:r>
              <a:rPr lang="en-US" dirty="0" smtClean="0"/>
              <a:t>Is an example of?</a:t>
            </a:r>
          </a:p>
          <a:p>
            <a:pPr marL="457200" lvl="1" indent="0" algn="ctr">
              <a:buNone/>
            </a:pPr>
            <a:endParaRPr lang="en-US" dirty="0"/>
          </a:p>
          <a:p>
            <a:pPr marL="457200" lvl="1" indent="0" algn="ctr">
              <a:buNone/>
            </a:pPr>
            <a:r>
              <a:rPr lang="en-US" dirty="0" smtClean="0"/>
              <a:t>Pure and Undefiled Worship</a:t>
            </a:r>
            <a:endParaRPr lang="en-US" dirty="0"/>
          </a:p>
        </p:txBody>
      </p:sp>
    </p:spTree>
    <p:extLst>
      <p:ext uri="{BB962C8B-B14F-4D97-AF65-F5344CB8AC3E}">
        <p14:creationId xmlns:p14="http://schemas.microsoft.com/office/powerpoint/2010/main" val="2740250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Week </a:t>
            </a:r>
            <a:r>
              <a:rPr lang="en-US" dirty="0"/>
              <a:t>7</a:t>
            </a:r>
            <a:r>
              <a:rPr lang="en-US" dirty="0" smtClean="0"/>
              <a:t/>
            </a:r>
            <a:br>
              <a:rPr lang="en-US" dirty="0" smtClean="0"/>
            </a:br>
            <a:r>
              <a:rPr lang="en-US" dirty="0" smtClean="0"/>
              <a:t>A Life of Worship is Impartial</a:t>
            </a:r>
            <a:endParaRPr lang="en-US" dirty="0"/>
          </a:p>
        </p:txBody>
      </p:sp>
      <p:sp>
        <p:nvSpPr>
          <p:cNvPr id="3" name="Text Placeholder 2"/>
          <p:cNvSpPr>
            <a:spLocks noGrp="1"/>
          </p:cNvSpPr>
          <p:nvPr>
            <p:ph type="body" idx="1"/>
          </p:nvPr>
        </p:nvSpPr>
        <p:spPr/>
        <p:txBody>
          <a:bodyPr>
            <a:normAutofit/>
          </a:bodyPr>
          <a:lstStyle/>
          <a:p>
            <a:endParaRPr lang="en-US" sz="3200" dirty="0"/>
          </a:p>
        </p:txBody>
      </p:sp>
    </p:spTree>
    <p:extLst>
      <p:ext uri="{BB962C8B-B14F-4D97-AF65-F5344CB8AC3E}">
        <p14:creationId xmlns:p14="http://schemas.microsoft.com/office/powerpoint/2010/main" val="10777218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63771"/>
          </a:xfrm>
        </p:spPr>
        <p:txBody>
          <a:bodyPr>
            <a:normAutofit fontScale="85000" lnSpcReduction="20000"/>
          </a:bodyPr>
          <a:lstStyle/>
          <a:p>
            <a:pPr marL="0" indent="0" algn="ctr">
              <a:buNone/>
            </a:pPr>
            <a:endParaRPr lang="en-US" dirty="0" smtClean="0"/>
          </a:p>
          <a:p>
            <a:pPr marL="0" indent="0" algn="ctr">
              <a:buNone/>
            </a:pPr>
            <a:r>
              <a:rPr lang="en-US" dirty="0" smtClean="0"/>
              <a:t>My </a:t>
            </a:r>
            <a:r>
              <a:rPr lang="en-US" dirty="0"/>
              <a:t>brothers and sisters, do you with your acts of favoritism really believe in our glorious Lord Jesus Christ</a:t>
            </a:r>
            <a:r>
              <a:rPr lang="en-US" dirty="0" smtClean="0"/>
              <a:t>?  </a:t>
            </a:r>
            <a:r>
              <a:rPr lang="en-US" baseline="30000" dirty="0"/>
              <a:t>2</a:t>
            </a:r>
            <a:r>
              <a:rPr lang="en-US" dirty="0"/>
              <a:t> For if a person with gold rings and in fine clothes comes into your assembly, and if a poor person in dirty clothes also comes in</a:t>
            </a:r>
            <a:r>
              <a:rPr lang="en-US" dirty="0" smtClean="0"/>
              <a:t>,  </a:t>
            </a:r>
            <a:r>
              <a:rPr lang="en-US" baseline="30000" dirty="0"/>
              <a:t>3</a:t>
            </a:r>
            <a:r>
              <a:rPr lang="en-US" dirty="0"/>
              <a:t> and if you take notice of the one wearing the fine clothes and say, "Have a seat here, please," while to the one who is poor you say, "Stand there," or, "Sit at my feet</a:t>
            </a:r>
            <a:r>
              <a:rPr lang="en-US" dirty="0" smtClean="0"/>
              <a:t>,“  </a:t>
            </a:r>
            <a:r>
              <a:rPr lang="en-US" baseline="30000" dirty="0"/>
              <a:t>4</a:t>
            </a:r>
            <a:r>
              <a:rPr lang="en-US" dirty="0"/>
              <a:t> have you not made distinctions among yourselves, and become judges with evil thoughts</a:t>
            </a:r>
            <a:r>
              <a:rPr lang="en-US" dirty="0" smtClean="0"/>
              <a:t>?  </a:t>
            </a:r>
            <a:r>
              <a:rPr lang="en-US" baseline="30000" dirty="0"/>
              <a:t>5</a:t>
            </a:r>
            <a:r>
              <a:rPr lang="en-US" dirty="0"/>
              <a:t> Listen, my beloved brothers and sisters. Has not God chosen the poor in the world to be rich in faith and to be heirs of the kingdom that he has promised to those who love him</a:t>
            </a:r>
            <a:r>
              <a:rPr lang="en-US" dirty="0" smtClean="0"/>
              <a:t>?  </a:t>
            </a:r>
            <a:r>
              <a:rPr lang="en-US" baseline="30000" dirty="0"/>
              <a:t>6</a:t>
            </a:r>
            <a:r>
              <a:rPr lang="en-US" dirty="0"/>
              <a:t> But you have dishonored the poor. Is it not the rich who oppress you? Is it not they who drag </a:t>
            </a:r>
            <a:r>
              <a:rPr lang="en-US" dirty="0" smtClean="0"/>
              <a:t>you </a:t>
            </a:r>
            <a:r>
              <a:rPr lang="en-US" dirty="0"/>
              <a:t>into court</a:t>
            </a:r>
            <a:r>
              <a:rPr lang="en-US" dirty="0" smtClean="0"/>
              <a:t>?  </a:t>
            </a:r>
            <a:r>
              <a:rPr lang="en-US" baseline="30000" dirty="0"/>
              <a:t>7</a:t>
            </a:r>
            <a:r>
              <a:rPr lang="en-US" dirty="0"/>
              <a:t> Is it not they who blaspheme the excellent name that was invoked over you</a:t>
            </a:r>
            <a:r>
              <a:rPr lang="en-US" dirty="0" smtClean="0"/>
              <a:t>?  </a:t>
            </a:r>
            <a:r>
              <a:rPr lang="en-US" baseline="30000" dirty="0"/>
              <a:t>8</a:t>
            </a:r>
            <a:r>
              <a:rPr lang="en-US" dirty="0"/>
              <a:t> You do well if you really fulfill the royal law according to the scripture, "You shall love your neighbor as yourself</a:t>
            </a:r>
            <a:r>
              <a:rPr lang="en-US" dirty="0" smtClean="0"/>
              <a:t>.“  </a:t>
            </a:r>
            <a:r>
              <a:rPr lang="en-US" baseline="30000" dirty="0"/>
              <a:t>9</a:t>
            </a:r>
            <a:r>
              <a:rPr lang="en-US" dirty="0"/>
              <a:t> But if you show partiality, you commit sin and are convicted by the law as transgressors</a:t>
            </a:r>
            <a:r>
              <a:rPr lang="en-US" dirty="0" smtClean="0"/>
              <a:t>.  </a:t>
            </a:r>
            <a:r>
              <a:rPr lang="en-US" baseline="30000" dirty="0"/>
              <a:t>10</a:t>
            </a:r>
            <a:r>
              <a:rPr lang="en-US" dirty="0"/>
              <a:t> For whoever keeps the whole law but fails in one point has become accountable for all of it</a:t>
            </a:r>
            <a:r>
              <a:rPr lang="en-US" dirty="0" smtClean="0"/>
              <a:t>.  </a:t>
            </a:r>
            <a:r>
              <a:rPr lang="en-US" baseline="30000" dirty="0"/>
              <a:t>11</a:t>
            </a:r>
            <a:r>
              <a:rPr lang="en-US" dirty="0"/>
              <a:t> For the one who said, "You shall not commit adultery," also said, "You shall not murder." Now if you do not commit adultery but if you murder, you have become a transgressor of the law</a:t>
            </a:r>
            <a:r>
              <a:rPr lang="en-US" dirty="0" smtClean="0"/>
              <a:t>.  </a:t>
            </a:r>
            <a:r>
              <a:rPr lang="en-US" baseline="30000" dirty="0"/>
              <a:t>12</a:t>
            </a:r>
            <a:r>
              <a:rPr lang="en-US" dirty="0"/>
              <a:t> So speak and so act as those who are to be judged by the law of liberty</a:t>
            </a:r>
            <a:r>
              <a:rPr lang="en-US" dirty="0" smtClean="0"/>
              <a:t>.  </a:t>
            </a:r>
            <a:r>
              <a:rPr lang="en-US" baseline="30000" dirty="0"/>
              <a:t>13</a:t>
            </a:r>
            <a:r>
              <a:rPr lang="en-US" dirty="0"/>
              <a:t> For judgment will be without mercy to anyone who has shown no mercy; mercy triumphs over judgment</a:t>
            </a:r>
            <a:r>
              <a:rPr lang="en-US" dirty="0" smtClean="0"/>
              <a:t>.  </a:t>
            </a:r>
            <a:r>
              <a:rPr lang="en-US" dirty="0"/>
              <a:t>(Jam 2:1-13 NRS)</a:t>
            </a:r>
            <a:endParaRPr lang="en-US" dirty="0"/>
          </a:p>
        </p:txBody>
      </p:sp>
    </p:spTree>
    <p:extLst>
      <p:ext uri="{BB962C8B-B14F-4D97-AF65-F5344CB8AC3E}">
        <p14:creationId xmlns:p14="http://schemas.microsoft.com/office/powerpoint/2010/main" val="29473859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78286"/>
          </a:xfrm>
        </p:spPr>
        <p:txBody>
          <a:bodyPr>
            <a:normAutofit/>
          </a:bodyPr>
          <a:lstStyle/>
          <a:p>
            <a:pPr marL="0" indent="0" algn="ctr">
              <a:buNone/>
            </a:pPr>
            <a:endParaRPr lang="en-US" dirty="0" smtClean="0"/>
          </a:p>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dirty="0" smtClean="0"/>
              <a:t>My </a:t>
            </a:r>
            <a:r>
              <a:rPr lang="en-US" dirty="0"/>
              <a:t>brothers and sisters, do you with your acts of </a:t>
            </a:r>
            <a:r>
              <a:rPr lang="en-US" dirty="0">
                <a:solidFill>
                  <a:srgbClr val="FF0000"/>
                </a:solidFill>
              </a:rPr>
              <a:t>favoritism</a:t>
            </a:r>
            <a:r>
              <a:rPr lang="en-US" dirty="0"/>
              <a:t> really </a:t>
            </a:r>
            <a:r>
              <a:rPr lang="en-US" dirty="0" smtClean="0"/>
              <a:t>believe </a:t>
            </a:r>
            <a:r>
              <a:rPr lang="en-US" dirty="0"/>
              <a:t>in our glorious Lord Jesus Christ</a:t>
            </a:r>
            <a:r>
              <a:rPr lang="en-US" dirty="0" smtClean="0"/>
              <a:t>?  </a:t>
            </a:r>
            <a:endParaRPr lang="en-US" dirty="0"/>
          </a:p>
        </p:txBody>
      </p:sp>
    </p:spTree>
    <p:extLst>
      <p:ext uri="{BB962C8B-B14F-4D97-AF65-F5344CB8AC3E}">
        <p14:creationId xmlns:p14="http://schemas.microsoft.com/office/powerpoint/2010/main" val="10374144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ike McQueary"/>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14381" r="14381"/>
          <a:stretch>
            <a:fillRect/>
          </a:stretch>
        </p:blipFill>
        <p:spPr bwMode="auto">
          <a:xfrm>
            <a:off x="3978502" y="885825"/>
            <a:ext cx="6172200" cy="48736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9007022" y="4419147"/>
            <a:ext cx="2857500" cy="2114550"/>
          </a:xfrm>
          <a:prstGeom prst="rect">
            <a:avLst/>
          </a:prstGeom>
        </p:spPr>
      </p:pic>
      <p:pic>
        <p:nvPicPr>
          <p:cNvPr id="1032" name="Picture 8" descr="http://static01.nyt.com/images/2012/06/04/timestopics/Jerry-Sandusky/Jerry-Sandusky-sfSpa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5053" y="257175"/>
            <a:ext cx="3762375" cy="250507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6"/>
          <a:stretch>
            <a:fillRect/>
          </a:stretch>
        </p:blipFill>
        <p:spPr>
          <a:xfrm>
            <a:off x="1226092" y="3627820"/>
            <a:ext cx="3781335" cy="2518754"/>
          </a:xfrm>
          <a:prstGeom prst="rect">
            <a:avLst/>
          </a:prstGeom>
        </p:spPr>
      </p:pic>
      <p:pic>
        <p:nvPicPr>
          <p:cNvPr id="7" name="Picture 6"/>
          <p:cNvPicPr>
            <a:picLocks noChangeAspect="1"/>
          </p:cNvPicPr>
          <p:nvPr/>
        </p:nvPicPr>
        <p:blipFill>
          <a:blip r:embed="rId7"/>
          <a:stretch>
            <a:fillRect/>
          </a:stretch>
        </p:blipFill>
        <p:spPr>
          <a:xfrm>
            <a:off x="9834799" y="257174"/>
            <a:ext cx="2029724" cy="1890939"/>
          </a:xfrm>
          <a:prstGeom prst="rect">
            <a:avLst/>
          </a:prstGeom>
        </p:spPr>
      </p:pic>
    </p:spTree>
    <p:extLst>
      <p:ext uri="{BB962C8B-B14F-4D97-AF65-F5344CB8AC3E}">
        <p14:creationId xmlns:p14="http://schemas.microsoft.com/office/powerpoint/2010/main" val="3980334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ike McQueary"/>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14381" r="14381"/>
          <a:stretch>
            <a:fillRect/>
          </a:stretch>
        </p:blipFill>
        <p:spPr bwMode="auto">
          <a:xfrm>
            <a:off x="3978502" y="885825"/>
            <a:ext cx="6172200" cy="48736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9007022" y="4419147"/>
            <a:ext cx="2857500" cy="2114550"/>
          </a:xfrm>
          <a:prstGeom prst="rect">
            <a:avLst/>
          </a:prstGeom>
        </p:spPr>
      </p:pic>
      <p:sp>
        <p:nvSpPr>
          <p:cNvPr id="2" name="TextBox 1"/>
          <p:cNvSpPr txBox="1"/>
          <p:nvPr/>
        </p:nvSpPr>
        <p:spPr>
          <a:xfrm>
            <a:off x="769257" y="3322637"/>
            <a:ext cx="3476625" cy="1384995"/>
          </a:xfrm>
          <a:prstGeom prst="rect">
            <a:avLst/>
          </a:prstGeom>
          <a:solidFill>
            <a:srgbClr val="BFC0C1"/>
          </a:solidFill>
        </p:spPr>
        <p:txBody>
          <a:bodyPr wrap="square" rtlCol="0">
            <a:spAutoFit/>
          </a:bodyPr>
          <a:lstStyle/>
          <a:p>
            <a:pPr algn="ctr"/>
            <a:r>
              <a:rPr lang="en-US" sz="2800" dirty="0" smtClean="0"/>
              <a:t>Mike </a:t>
            </a:r>
            <a:r>
              <a:rPr lang="en-US" sz="2800" dirty="0" err="1" smtClean="0"/>
              <a:t>McQueary</a:t>
            </a:r>
            <a:r>
              <a:rPr lang="en-US" sz="2800" dirty="0"/>
              <a:t> </a:t>
            </a:r>
            <a:r>
              <a:rPr lang="en-US" sz="2800" dirty="0" smtClean="0"/>
              <a:t>and Joe </a:t>
            </a:r>
            <a:r>
              <a:rPr lang="en-US" sz="2800" dirty="0" err="1" smtClean="0"/>
              <a:t>Paterno</a:t>
            </a:r>
            <a:r>
              <a:rPr lang="en-US" sz="2800" dirty="0" smtClean="0"/>
              <a:t> practiced favoritism.</a:t>
            </a:r>
            <a:endParaRPr lang="en-US" sz="2800" dirty="0"/>
          </a:p>
        </p:txBody>
      </p:sp>
      <p:sp>
        <p:nvSpPr>
          <p:cNvPr id="8" name="TextBox 7"/>
          <p:cNvSpPr txBox="1"/>
          <p:nvPr/>
        </p:nvSpPr>
        <p:spPr>
          <a:xfrm>
            <a:off x="769257" y="540877"/>
            <a:ext cx="3476625" cy="2246769"/>
          </a:xfrm>
          <a:prstGeom prst="rect">
            <a:avLst/>
          </a:prstGeom>
          <a:solidFill>
            <a:srgbClr val="BFC0C1"/>
          </a:solidFill>
        </p:spPr>
        <p:txBody>
          <a:bodyPr wrap="square" rtlCol="0">
            <a:spAutoFit/>
          </a:bodyPr>
          <a:lstStyle/>
          <a:p>
            <a:pPr algn="ctr"/>
            <a:r>
              <a:rPr lang="en-US" sz="2800" dirty="0" smtClean="0"/>
              <a:t>Favoritism</a:t>
            </a:r>
            <a:r>
              <a:rPr lang="en-US" sz="2800" dirty="0"/>
              <a:t> </a:t>
            </a:r>
            <a:r>
              <a:rPr lang="en-US" sz="2800" dirty="0" smtClean="0"/>
              <a:t>is when we choose the best interests of the powerful over the powerless.</a:t>
            </a:r>
            <a:endParaRPr lang="en-US" sz="2800" dirty="0"/>
          </a:p>
        </p:txBody>
      </p:sp>
    </p:spTree>
    <p:extLst>
      <p:ext uri="{BB962C8B-B14F-4D97-AF65-F5344CB8AC3E}">
        <p14:creationId xmlns:p14="http://schemas.microsoft.com/office/powerpoint/2010/main" val="28524630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78286"/>
          </a:xfrm>
        </p:spPr>
        <p:txBody>
          <a:bodyPr>
            <a:normAutofit/>
          </a:bodyPr>
          <a:lstStyle/>
          <a:p>
            <a:pPr marL="0" indent="0" algn="ctr">
              <a:buNone/>
            </a:pPr>
            <a:endParaRPr lang="en-US" dirty="0" smtClean="0"/>
          </a:p>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endParaRPr lang="en-US" dirty="0"/>
          </a:p>
          <a:p>
            <a:pPr marL="0" indent="0" algn="ctr">
              <a:buNone/>
            </a:pPr>
            <a:r>
              <a:rPr lang="en-US" dirty="0" smtClean="0"/>
              <a:t>Have you ever practiced favoritism?  </a:t>
            </a:r>
          </a:p>
          <a:p>
            <a:pPr marL="0" indent="0" algn="ctr">
              <a:buNone/>
            </a:pPr>
            <a:endParaRPr lang="en-US" dirty="0"/>
          </a:p>
          <a:p>
            <a:pPr marL="0" indent="0" algn="ctr">
              <a:buNone/>
            </a:pPr>
            <a:endParaRPr lang="en-US" dirty="0" smtClean="0"/>
          </a:p>
          <a:p>
            <a:pPr algn="ctr"/>
            <a:endParaRPr lang="en-US" dirty="0"/>
          </a:p>
        </p:txBody>
      </p:sp>
    </p:spTree>
    <p:extLst>
      <p:ext uri="{BB962C8B-B14F-4D97-AF65-F5344CB8AC3E}">
        <p14:creationId xmlns:p14="http://schemas.microsoft.com/office/powerpoint/2010/main" val="39023756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78286"/>
          </a:xfrm>
        </p:spPr>
        <p:txBody>
          <a:bodyPr>
            <a:normAutofit/>
          </a:bodyPr>
          <a:lstStyle/>
          <a:p>
            <a:pPr marL="0" indent="0" algn="ctr">
              <a:buNone/>
            </a:pPr>
            <a:endParaRPr lang="en-US" dirty="0" smtClean="0"/>
          </a:p>
          <a:p>
            <a:pPr marL="0" indent="0" algn="ctr">
              <a:buNone/>
            </a:pPr>
            <a:endParaRPr lang="en-US" dirty="0"/>
          </a:p>
          <a:p>
            <a:pPr marL="0" indent="0" algn="ctr">
              <a:buNone/>
            </a:pPr>
            <a:r>
              <a:rPr lang="en-US" dirty="0" smtClean="0"/>
              <a:t>Have you ever put the best interest of</a:t>
            </a:r>
          </a:p>
          <a:p>
            <a:pPr marL="0" indent="0" algn="ctr">
              <a:buNone/>
            </a:pPr>
            <a:endParaRPr lang="en-US" dirty="0" smtClean="0"/>
          </a:p>
          <a:p>
            <a:pPr algn="ctr"/>
            <a:r>
              <a:rPr lang="en-US" dirty="0" smtClean="0"/>
              <a:t>The powerful over the powerless?</a:t>
            </a:r>
          </a:p>
          <a:p>
            <a:pPr algn="ctr"/>
            <a:r>
              <a:rPr lang="en-US" dirty="0" smtClean="0"/>
              <a:t>The VIPs over the marginalized?</a:t>
            </a:r>
          </a:p>
          <a:p>
            <a:pPr algn="ctr"/>
            <a:r>
              <a:rPr lang="en-US" dirty="0" smtClean="0"/>
              <a:t>Your family over strangers?</a:t>
            </a:r>
          </a:p>
          <a:p>
            <a:pPr algn="ctr"/>
            <a:r>
              <a:rPr lang="en-US" dirty="0" smtClean="0"/>
              <a:t>Your neighbors over your enemies?</a:t>
            </a:r>
          </a:p>
          <a:p>
            <a:pPr marL="0" indent="0" algn="ctr">
              <a:buNone/>
            </a:pPr>
            <a:endParaRPr lang="en-US" dirty="0" smtClean="0"/>
          </a:p>
          <a:p>
            <a:pPr algn="ctr"/>
            <a:endParaRPr lang="en-US" dirty="0"/>
          </a:p>
        </p:txBody>
      </p:sp>
    </p:spTree>
    <p:extLst>
      <p:ext uri="{BB962C8B-B14F-4D97-AF65-F5344CB8AC3E}">
        <p14:creationId xmlns:p14="http://schemas.microsoft.com/office/powerpoint/2010/main" val="27526660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78286"/>
          </a:xfrm>
        </p:spPr>
        <p:txBody>
          <a:bodyPr>
            <a:normAutofit/>
          </a:bodyPr>
          <a:lstStyle/>
          <a:p>
            <a:pPr marL="0" indent="0" algn="ctr">
              <a:buNone/>
            </a:pPr>
            <a:endParaRPr lang="en-US" dirty="0" smtClean="0"/>
          </a:p>
          <a:p>
            <a:pPr marL="0" indent="0" algn="ctr">
              <a:buNone/>
            </a:pPr>
            <a:endParaRPr lang="en-US" dirty="0"/>
          </a:p>
          <a:p>
            <a:pPr marL="0" indent="0" algn="ctr">
              <a:buNone/>
            </a:pPr>
            <a:r>
              <a:rPr lang="en-US" dirty="0" smtClean="0"/>
              <a:t>  </a:t>
            </a:r>
          </a:p>
          <a:p>
            <a:pPr marL="0" indent="0" algn="ctr">
              <a:buNone/>
            </a:pPr>
            <a:r>
              <a:rPr lang="en-US" dirty="0" smtClean="0">
                <a:solidFill>
                  <a:schemeClr val="accent6"/>
                </a:solidFill>
              </a:rPr>
              <a:t>“Everyone does it!  It is a fact of life especially in business.”</a:t>
            </a:r>
          </a:p>
          <a:p>
            <a:pPr marL="0" indent="0" algn="ctr">
              <a:buNone/>
            </a:pPr>
            <a:r>
              <a:rPr lang="en-US" dirty="0" smtClean="0">
                <a:solidFill>
                  <a:srgbClr val="0070C0"/>
                </a:solidFill>
              </a:rPr>
              <a:t>“Who hasn’t experienced discrimination? Get over it!”</a:t>
            </a:r>
          </a:p>
          <a:p>
            <a:pPr marL="0" lvl="1" indent="0" algn="ctr">
              <a:spcBef>
                <a:spcPts val="1000"/>
              </a:spcBef>
              <a:buNone/>
            </a:pPr>
            <a:r>
              <a:rPr lang="en-US" sz="2800" dirty="0">
                <a:solidFill>
                  <a:srgbClr val="FF0000"/>
                </a:solidFill>
              </a:rPr>
              <a:t>“It is NOT a Big Deal!?!?”</a:t>
            </a:r>
          </a:p>
          <a:p>
            <a:pPr marL="0" indent="0" algn="ctr">
              <a:buNone/>
            </a:pPr>
            <a:endParaRPr lang="en-US" dirty="0">
              <a:solidFill>
                <a:srgbClr val="0070C0"/>
              </a:solidFill>
            </a:endParaRPr>
          </a:p>
          <a:p>
            <a:pPr marL="0" indent="0" algn="ctr">
              <a:buNone/>
            </a:pPr>
            <a:endParaRPr lang="en-US" dirty="0" smtClean="0">
              <a:solidFill>
                <a:srgbClr val="0070C0"/>
              </a:solidFill>
            </a:endParaRPr>
          </a:p>
          <a:p>
            <a:pPr marL="0" indent="0" algn="ctr">
              <a:buNone/>
            </a:pPr>
            <a:r>
              <a:rPr lang="en-US" dirty="0" smtClean="0"/>
              <a:t>Did James think it was a big deal?</a:t>
            </a:r>
          </a:p>
          <a:p>
            <a:pPr marL="0" indent="0" algn="ctr">
              <a:buNone/>
            </a:pPr>
            <a:endParaRPr lang="en-US" dirty="0"/>
          </a:p>
        </p:txBody>
      </p:sp>
    </p:spTree>
    <p:extLst>
      <p:ext uri="{BB962C8B-B14F-4D97-AF65-F5344CB8AC3E}">
        <p14:creationId xmlns:p14="http://schemas.microsoft.com/office/powerpoint/2010/main" val="176022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78286"/>
          </a:xfrm>
        </p:spPr>
        <p:txBody>
          <a:bodyPr>
            <a:normAutofit/>
          </a:bodyPr>
          <a:lstStyle/>
          <a:p>
            <a:pPr marL="0" indent="0" algn="ctr">
              <a:buNone/>
            </a:pPr>
            <a:endParaRPr lang="en-US" dirty="0" smtClean="0"/>
          </a:p>
          <a:p>
            <a:pPr marL="0" indent="0" algn="ctr">
              <a:buNone/>
            </a:pPr>
            <a:endParaRPr lang="en-US" dirty="0" smtClean="0"/>
          </a:p>
          <a:p>
            <a:pPr marL="0" indent="0" algn="ctr">
              <a:buNone/>
            </a:pPr>
            <a:r>
              <a:rPr lang="en-US" i="1" dirty="0" smtClean="0"/>
              <a:t>My </a:t>
            </a:r>
            <a:r>
              <a:rPr lang="en-US" i="1" dirty="0"/>
              <a:t>brothers and sisters, </a:t>
            </a:r>
            <a:r>
              <a:rPr lang="en-US" b="1" i="1" dirty="0" smtClean="0"/>
              <a:t>do </a:t>
            </a:r>
            <a:r>
              <a:rPr lang="en-US" b="1" i="1" dirty="0"/>
              <a:t>you </a:t>
            </a:r>
            <a:r>
              <a:rPr lang="en-US" i="1" dirty="0"/>
              <a:t>with your acts of favoritism </a:t>
            </a:r>
            <a:r>
              <a:rPr lang="en-US" b="1" i="1" dirty="0" smtClean="0"/>
              <a:t>really</a:t>
            </a:r>
            <a:r>
              <a:rPr lang="en-US" i="1" dirty="0" smtClean="0"/>
              <a:t> </a:t>
            </a:r>
            <a:r>
              <a:rPr lang="en-US" b="1" i="1" dirty="0" smtClean="0"/>
              <a:t>believe</a:t>
            </a:r>
            <a:r>
              <a:rPr lang="en-US" i="1" dirty="0" smtClean="0"/>
              <a:t> </a:t>
            </a:r>
            <a:r>
              <a:rPr lang="en-US" i="1" dirty="0"/>
              <a:t>in our glorious Lord Jesus Christ</a:t>
            </a:r>
            <a:r>
              <a:rPr lang="en-US" i="1" dirty="0" smtClean="0"/>
              <a:t>?  </a:t>
            </a:r>
          </a:p>
          <a:p>
            <a:pPr marL="0" indent="0" algn="ctr">
              <a:buNone/>
            </a:pPr>
            <a:r>
              <a:rPr lang="en-US" dirty="0" smtClean="0">
                <a:solidFill>
                  <a:schemeClr val="accent6">
                    <a:lumMod val="75000"/>
                  </a:schemeClr>
                </a:solidFill>
              </a:rPr>
              <a:t>And later . . . </a:t>
            </a:r>
            <a:endParaRPr lang="en-US" dirty="0">
              <a:solidFill>
                <a:schemeClr val="accent6">
                  <a:lumMod val="75000"/>
                </a:schemeClr>
              </a:solidFill>
            </a:endParaRPr>
          </a:p>
          <a:p>
            <a:pPr marL="0" indent="0" algn="ctr">
              <a:buNone/>
            </a:pPr>
            <a:r>
              <a:rPr lang="en-US" i="1" baseline="30000" dirty="0" smtClean="0"/>
              <a:t>9</a:t>
            </a:r>
            <a:r>
              <a:rPr lang="en-US" i="1" dirty="0" smtClean="0"/>
              <a:t> </a:t>
            </a:r>
            <a:r>
              <a:rPr lang="en-US" i="1" dirty="0"/>
              <a:t>But if you show partiality, you commit sin and are convicted by the law as transgressors</a:t>
            </a:r>
            <a:r>
              <a:rPr lang="en-US" i="1" dirty="0" smtClean="0"/>
              <a:t>. </a:t>
            </a:r>
            <a:r>
              <a:rPr lang="en-US" i="1" baseline="30000" dirty="0" smtClean="0"/>
              <a:t>10</a:t>
            </a:r>
            <a:r>
              <a:rPr lang="en-US" i="1" dirty="0" smtClean="0"/>
              <a:t> </a:t>
            </a:r>
            <a:r>
              <a:rPr lang="en-US" i="1" dirty="0"/>
              <a:t>For whoever keeps the whole law but fails in one point has become accountable for all of it</a:t>
            </a:r>
            <a:r>
              <a:rPr lang="en-US" i="1" dirty="0" smtClean="0"/>
              <a:t>. </a:t>
            </a:r>
            <a:r>
              <a:rPr lang="en-US" i="1" baseline="30000" dirty="0" smtClean="0"/>
              <a:t>11</a:t>
            </a:r>
            <a:r>
              <a:rPr lang="en-US" i="1" dirty="0" smtClean="0"/>
              <a:t> </a:t>
            </a:r>
            <a:r>
              <a:rPr lang="en-US" i="1" dirty="0"/>
              <a:t>For the one who said, "You shall not commit </a:t>
            </a:r>
            <a:r>
              <a:rPr lang="en-US" b="1" i="1" dirty="0"/>
              <a:t>adultery</a:t>
            </a:r>
            <a:r>
              <a:rPr lang="en-US" i="1" dirty="0"/>
              <a:t>," also said, "You shall not </a:t>
            </a:r>
            <a:r>
              <a:rPr lang="en-US" b="1" i="1" dirty="0"/>
              <a:t>murder</a:t>
            </a:r>
            <a:r>
              <a:rPr lang="en-US" i="1" dirty="0"/>
              <a:t>." Now if you do not commit adultery but if you murder, you have become a transgressor of the law</a:t>
            </a:r>
            <a:r>
              <a:rPr lang="en-US" i="1" dirty="0" smtClean="0"/>
              <a:t>.</a:t>
            </a:r>
            <a:endParaRPr lang="en-US" i="1" dirty="0"/>
          </a:p>
        </p:txBody>
      </p:sp>
    </p:spTree>
    <p:extLst>
      <p:ext uri="{BB962C8B-B14F-4D97-AF65-F5344CB8AC3E}">
        <p14:creationId xmlns:p14="http://schemas.microsoft.com/office/powerpoint/2010/main" val="28172030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63771"/>
          </a:xfrm>
        </p:spPr>
        <p:txBody>
          <a:bodyPr>
            <a:normAutofit/>
          </a:bodyPr>
          <a:lstStyle/>
          <a:p>
            <a:pPr marL="0" indent="0" algn="ctr">
              <a:buNone/>
            </a:pPr>
            <a:endParaRPr lang="en-US" dirty="0" smtClean="0"/>
          </a:p>
          <a:p>
            <a:pPr marL="0" indent="0" algn="ctr">
              <a:buNone/>
            </a:pPr>
            <a:endParaRPr lang="en-US" baseline="30000" dirty="0" smtClean="0"/>
          </a:p>
          <a:p>
            <a:pPr marL="0" indent="0" algn="ctr">
              <a:buNone/>
            </a:pPr>
            <a:r>
              <a:rPr lang="en-US" baseline="30000" dirty="0" smtClean="0"/>
              <a:t>2</a:t>
            </a:r>
            <a:r>
              <a:rPr lang="en-US" dirty="0" smtClean="0"/>
              <a:t> </a:t>
            </a:r>
            <a:r>
              <a:rPr lang="en-US" dirty="0"/>
              <a:t>For if a person with gold rings and in fine clothes comes into your assembly, and if a poor person in </a:t>
            </a:r>
            <a:r>
              <a:rPr lang="en-US" dirty="0">
                <a:solidFill>
                  <a:srgbClr val="FF0000"/>
                </a:solidFill>
              </a:rPr>
              <a:t>dirty</a:t>
            </a:r>
            <a:r>
              <a:rPr lang="en-US" dirty="0"/>
              <a:t> clothes also comes </a:t>
            </a:r>
            <a:r>
              <a:rPr lang="en-US" dirty="0" smtClean="0"/>
              <a:t>in . . . </a:t>
            </a:r>
          </a:p>
          <a:p>
            <a:pPr marL="0" indent="0" algn="ctr">
              <a:buNone/>
            </a:pPr>
            <a:endParaRPr lang="en-US" dirty="0"/>
          </a:p>
          <a:p>
            <a:pPr marL="0" indent="0" algn="ctr">
              <a:buNone/>
            </a:pPr>
            <a:r>
              <a:rPr lang="en-US" dirty="0" smtClean="0">
                <a:solidFill>
                  <a:srgbClr val="FF0000"/>
                </a:solidFill>
              </a:rPr>
              <a:t>Dirty</a:t>
            </a:r>
            <a:r>
              <a:rPr lang="en-US" dirty="0" smtClean="0"/>
              <a:t> = </a:t>
            </a:r>
            <a:r>
              <a:rPr lang="en-US" i="1" dirty="0" err="1" smtClean="0"/>
              <a:t>rhypros</a:t>
            </a:r>
            <a:r>
              <a:rPr lang="en-US" i="1" dirty="0" smtClean="0"/>
              <a:t> = </a:t>
            </a:r>
            <a:r>
              <a:rPr lang="en-US" dirty="0" smtClean="0">
                <a:solidFill>
                  <a:schemeClr val="accent1">
                    <a:lumMod val="75000"/>
                  </a:schemeClr>
                </a:solidFill>
              </a:rPr>
              <a:t>moral filth</a:t>
            </a:r>
          </a:p>
          <a:p>
            <a:pPr marL="0" indent="0" algn="ctr">
              <a:buNone/>
            </a:pPr>
            <a:endParaRPr lang="en-US" dirty="0"/>
          </a:p>
          <a:p>
            <a:pPr marL="0" indent="0" algn="ctr">
              <a:buNone/>
            </a:pPr>
            <a:r>
              <a:rPr lang="en-US" baseline="30000" dirty="0"/>
              <a:t>2</a:t>
            </a:r>
            <a:r>
              <a:rPr lang="en-US" dirty="0"/>
              <a:t> For if a person with gold rings and in fine clothes comes into your assembly, and if a poor person in </a:t>
            </a:r>
            <a:r>
              <a:rPr lang="en-US" dirty="0" smtClean="0">
                <a:solidFill>
                  <a:schemeClr val="accent1">
                    <a:lumMod val="75000"/>
                  </a:schemeClr>
                </a:solidFill>
              </a:rPr>
              <a:t>moral filth </a:t>
            </a:r>
            <a:r>
              <a:rPr lang="en-US" dirty="0"/>
              <a:t>also comes in . . . </a:t>
            </a:r>
          </a:p>
          <a:p>
            <a:pPr marL="0" indent="0" algn="ctr">
              <a:buNone/>
            </a:pPr>
            <a:endParaRPr lang="en-US" dirty="0"/>
          </a:p>
        </p:txBody>
      </p:sp>
    </p:spTree>
    <p:extLst>
      <p:ext uri="{BB962C8B-B14F-4D97-AF65-F5344CB8AC3E}">
        <p14:creationId xmlns:p14="http://schemas.microsoft.com/office/powerpoint/2010/main" val="19861883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63771"/>
          </a:xfrm>
        </p:spPr>
        <p:txBody>
          <a:bodyPr>
            <a:normAutofit/>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dirty="0" smtClean="0"/>
              <a:t>James teaches us that even a morally filthy person should not be pushed to the margins of the Christian community.  They should be invited in, given a seat at </a:t>
            </a:r>
            <a:r>
              <a:rPr lang="en-US" i="1" dirty="0" smtClean="0"/>
              <a:t>our</a:t>
            </a:r>
            <a:r>
              <a:rPr lang="en-US" dirty="0" smtClean="0"/>
              <a:t> table, and valued. </a:t>
            </a:r>
          </a:p>
          <a:p>
            <a:pPr marL="0" indent="0" algn="ctr">
              <a:buNone/>
            </a:pPr>
            <a:endParaRPr lang="en-US" dirty="0"/>
          </a:p>
          <a:p>
            <a:pPr marL="0" indent="0" algn="ctr">
              <a:buNone/>
            </a:pPr>
            <a:r>
              <a:rPr lang="en-US" dirty="0" smtClean="0"/>
              <a:t>We should see ourselves as servants of this person.</a:t>
            </a:r>
            <a:endParaRPr lang="en-US" dirty="0" smtClean="0"/>
          </a:p>
        </p:txBody>
      </p:sp>
    </p:spTree>
    <p:extLst>
      <p:ext uri="{BB962C8B-B14F-4D97-AF65-F5344CB8AC3E}">
        <p14:creationId xmlns:p14="http://schemas.microsoft.com/office/powerpoint/2010/main" val="1251667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9828862" y="4469925"/>
            <a:ext cx="2151699" cy="2151699"/>
          </a:xfrm>
          <a:prstGeom prst="rect">
            <a:avLst/>
          </a:prstGeom>
        </p:spPr>
      </p:pic>
      <p:pic>
        <p:nvPicPr>
          <p:cNvPr id="5" name="Picture 4"/>
          <p:cNvPicPr>
            <a:picLocks noChangeAspect="1"/>
          </p:cNvPicPr>
          <p:nvPr/>
        </p:nvPicPr>
        <p:blipFill>
          <a:blip r:embed="rId4"/>
          <a:stretch>
            <a:fillRect/>
          </a:stretch>
        </p:blipFill>
        <p:spPr>
          <a:xfrm>
            <a:off x="5975240" y="142624"/>
            <a:ext cx="3437854" cy="5170987"/>
          </a:xfrm>
          <a:prstGeom prst="rect">
            <a:avLst/>
          </a:prstGeom>
        </p:spPr>
      </p:pic>
      <p:pic>
        <p:nvPicPr>
          <p:cNvPr id="2050" name="Picture 2" descr="http://www.dmdengineeringandtesting.com/attachments/Image/big_creek_greenway_trai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9907" y="244224"/>
            <a:ext cx="4068082" cy="305448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6"/>
          <a:stretch>
            <a:fillRect/>
          </a:stretch>
        </p:blipFill>
        <p:spPr>
          <a:xfrm>
            <a:off x="9828863" y="2316884"/>
            <a:ext cx="2151699" cy="1963652"/>
          </a:xfrm>
          <a:prstGeom prst="rect">
            <a:avLst/>
          </a:prstGeom>
        </p:spPr>
      </p:pic>
      <p:pic>
        <p:nvPicPr>
          <p:cNvPr id="3" name="Picture 2"/>
          <p:cNvPicPr>
            <a:picLocks noChangeAspect="1"/>
          </p:cNvPicPr>
          <p:nvPr/>
        </p:nvPicPr>
        <p:blipFill>
          <a:blip r:embed="rId7"/>
          <a:stretch>
            <a:fillRect/>
          </a:stretch>
        </p:blipFill>
        <p:spPr>
          <a:xfrm>
            <a:off x="2472338" y="2525797"/>
            <a:ext cx="4040289" cy="3633867"/>
          </a:xfrm>
          <a:prstGeom prst="rect">
            <a:avLst/>
          </a:prstGeom>
        </p:spPr>
      </p:pic>
    </p:spTree>
    <p:extLst>
      <p:ext uri="{BB962C8B-B14F-4D97-AF65-F5344CB8AC3E}">
        <p14:creationId xmlns:p14="http://schemas.microsoft.com/office/powerpoint/2010/main" val="19315286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63771"/>
          </a:xfrm>
        </p:spPr>
        <p:txBody>
          <a:bodyPr>
            <a:normAutofit/>
          </a:bodyPr>
          <a:lstStyle/>
          <a:p>
            <a:pPr marL="0" indent="0" algn="ctr">
              <a:buNone/>
            </a:pPr>
            <a:endParaRPr lang="en-US" dirty="0" smtClean="0"/>
          </a:p>
          <a:p>
            <a:pPr marL="0" indent="0" algn="ctr">
              <a:buNone/>
            </a:pPr>
            <a:endParaRPr lang="en-US" baseline="30000" dirty="0" smtClean="0"/>
          </a:p>
          <a:p>
            <a:pPr marL="0" indent="0" algn="ctr">
              <a:buNone/>
            </a:pPr>
            <a:endParaRPr lang="en-US" baseline="30000" dirty="0"/>
          </a:p>
          <a:p>
            <a:pPr marL="0" indent="0" algn="ctr">
              <a:buNone/>
            </a:pPr>
            <a:endParaRPr lang="en-US" baseline="30000" dirty="0" smtClean="0"/>
          </a:p>
          <a:p>
            <a:pPr marL="0" indent="0" algn="ctr">
              <a:buNone/>
            </a:pPr>
            <a:endParaRPr lang="en-US" baseline="30000" dirty="0"/>
          </a:p>
          <a:p>
            <a:pPr marL="0" indent="0" algn="ctr">
              <a:buNone/>
            </a:pPr>
            <a:r>
              <a:rPr lang="en-US" baseline="30000" dirty="0" smtClean="0"/>
              <a:t>4</a:t>
            </a:r>
            <a:r>
              <a:rPr lang="en-US" dirty="0" smtClean="0"/>
              <a:t> Have </a:t>
            </a:r>
            <a:r>
              <a:rPr lang="en-US" dirty="0"/>
              <a:t>you not made distinctions among yourselves, and become judges with evil thoughts</a:t>
            </a:r>
            <a:r>
              <a:rPr lang="en-US" dirty="0" smtClean="0"/>
              <a:t>?  </a:t>
            </a:r>
            <a:endParaRPr lang="en-US" dirty="0"/>
          </a:p>
        </p:txBody>
      </p:sp>
    </p:spTree>
    <p:extLst>
      <p:ext uri="{BB962C8B-B14F-4D97-AF65-F5344CB8AC3E}">
        <p14:creationId xmlns:p14="http://schemas.microsoft.com/office/powerpoint/2010/main" val="41902554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63771"/>
          </a:xfrm>
        </p:spPr>
        <p:txBody>
          <a:bodyPr>
            <a:normAutofit/>
          </a:bodyPr>
          <a:lstStyle/>
          <a:p>
            <a:pPr marL="0" indent="0" algn="ctr">
              <a:buNone/>
            </a:pPr>
            <a:endParaRPr lang="en-US" dirty="0" smtClean="0"/>
          </a:p>
          <a:p>
            <a:pPr marL="0" indent="0" algn="ctr">
              <a:buNone/>
            </a:pPr>
            <a:endParaRPr lang="en-US" baseline="30000" dirty="0" smtClean="0"/>
          </a:p>
          <a:p>
            <a:pPr marL="0" indent="0" algn="ctr">
              <a:buNone/>
            </a:pPr>
            <a:endParaRPr lang="en-US" baseline="30000" dirty="0"/>
          </a:p>
          <a:p>
            <a:pPr marL="0" indent="0" algn="ctr">
              <a:buNone/>
            </a:pPr>
            <a:endParaRPr lang="en-US" baseline="30000" dirty="0" smtClean="0"/>
          </a:p>
          <a:p>
            <a:pPr marL="0" indent="0" algn="ctr">
              <a:buNone/>
            </a:pPr>
            <a:endParaRPr lang="en-US" baseline="30000" dirty="0"/>
          </a:p>
          <a:p>
            <a:pPr marL="0" indent="0" algn="ctr">
              <a:buNone/>
            </a:pPr>
            <a:endParaRPr lang="en-US" dirty="0" smtClean="0"/>
          </a:p>
          <a:p>
            <a:pPr marL="0" indent="0" algn="ctr">
              <a:buNone/>
            </a:pPr>
            <a:r>
              <a:rPr lang="en-US" dirty="0" smtClean="0"/>
              <a:t>What are ways that churches practice segregation?</a:t>
            </a:r>
          </a:p>
          <a:p>
            <a:pPr marL="0" indent="0" algn="ctr">
              <a:buNone/>
            </a:pPr>
            <a:r>
              <a:rPr lang="en-US" dirty="0" smtClean="0"/>
              <a:t> </a:t>
            </a:r>
            <a:endParaRPr lang="en-US" dirty="0"/>
          </a:p>
        </p:txBody>
      </p:sp>
    </p:spTree>
    <p:extLst>
      <p:ext uri="{BB962C8B-B14F-4D97-AF65-F5344CB8AC3E}">
        <p14:creationId xmlns:p14="http://schemas.microsoft.com/office/powerpoint/2010/main" val="15198497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63771"/>
          </a:xfrm>
        </p:spPr>
        <p:txBody>
          <a:bodyPr>
            <a:normAutofit/>
          </a:bodyPr>
          <a:lstStyle/>
          <a:p>
            <a:pPr marL="0" indent="0" algn="ctr">
              <a:buNone/>
            </a:pPr>
            <a:endParaRPr lang="en-US" dirty="0" smtClean="0"/>
          </a:p>
          <a:p>
            <a:pPr marL="0" indent="0" algn="ctr">
              <a:buNone/>
            </a:pPr>
            <a:endParaRPr lang="en-US" baseline="30000" dirty="0" smtClean="0"/>
          </a:p>
          <a:p>
            <a:pPr marL="0" indent="0" algn="ctr">
              <a:buNone/>
            </a:pPr>
            <a:endParaRPr lang="en-US" baseline="30000" dirty="0"/>
          </a:p>
          <a:p>
            <a:pPr marL="0" indent="0" algn="ctr">
              <a:buNone/>
            </a:pPr>
            <a:endParaRPr lang="en-US" dirty="0" smtClean="0"/>
          </a:p>
          <a:p>
            <a:pPr marL="0" indent="0" algn="ctr">
              <a:buNone/>
            </a:pPr>
            <a:r>
              <a:rPr lang="en-US" dirty="0" smtClean="0"/>
              <a:t>Paul agreed with James:</a:t>
            </a:r>
          </a:p>
          <a:p>
            <a:pPr marL="0" indent="0" algn="ctr">
              <a:buNone/>
            </a:pPr>
            <a:endParaRPr lang="en-US" dirty="0" smtClean="0"/>
          </a:p>
          <a:p>
            <a:pPr marL="0" indent="0" algn="ctr">
              <a:buNone/>
            </a:pPr>
            <a:r>
              <a:rPr lang="en-US" baseline="30000" dirty="0"/>
              <a:t>28</a:t>
            </a:r>
            <a:r>
              <a:rPr lang="en-US" dirty="0"/>
              <a:t> There is no longer Jew or Greek, there is no longer slave or free, there is no longer male and female; for all of you are one in Christ Jesus. (Gal 3:28 NRS)</a:t>
            </a:r>
            <a:endParaRPr lang="en-US" dirty="0" smtClean="0"/>
          </a:p>
          <a:p>
            <a:pPr marL="0" indent="0" algn="ctr">
              <a:buNone/>
            </a:pPr>
            <a:r>
              <a:rPr lang="en-US" dirty="0" smtClean="0"/>
              <a:t> </a:t>
            </a:r>
            <a:endParaRPr lang="en-US" dirty="0"/>
          </a:p>
        </p:txBody>
      </p:sp>
    </p:spTree>
    <p:extLst>
      <p:ext uri="{BB962C8B-B14F-4D97-AF65-F5344CB8AC3E}">
        <p14:creationId xmlns:p14="http://schemas.microsoft.com/office/powerpoint/2010/main" val="19128405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63771"/>
          </a:xfrm>
        </p:spPr>
        <p:txBody>
          <a:bodyPr>
            <a:normAutofit/>
          </a:bodyPr>
          <a:lstStyle/>
          <a:p>
            <a:pPr marL="0" indent="0" algn="ctr">
              <a:buNone/>
            </a:pPr>
            <a:endParaRPr lang="en-US" dirty="0" smtClean="0"/>
          </a:p>
          <a:p>
            <a:pPr marL="0" indent="0" algn="ctr">
              <a:buNone/>
            </a:pPr>
            <a:endParaRPr lang="en-US" baseline="30000" dirty="0" smtClean="0"/>
          </a:p>
          <a:p>
            <a:pPr marL="0" indent="0" algn="ctr">
              <a:buNone/>
            </a:pPr>
            <a:endParaRPr lang="en-US" baseline="30000" dirty="0"/>
          </a:p>
          <a:p>
            <a:pPr marL="0" indent="0" algn="ctr">
              <a:buNone/>
            </a:pPr>
            <a:endParaRPr lang="en-US" dirty="0" smtClean="0"/>
          </a:p>
          <a:p>
            <a:pPr marL="0" indent="0" algn="ctr">
              <a:buNone/>
            </a:pPr>
            <a:r>
              <a:rPr lang="en-US" dirty="0" smtClean="0"/>
              <a:t>What is the cure for discrimination?</a:t>
            </a:r>
          </a:p>
          <a:p>
            <a:pPr marL="0" indent="0" algn="ctr">
              <a:buNone/>
            </a:pPr>
            <a:endParaRPr lang="en-US" dirty="0"/>
          </a:p>
          <a:p>
            <a:pPr marL="0" indent="0" algn="ctr">
              <a:buNone/>
            </a:pPr>
            <a:r>
              <a:rPr lang="en-US" dirty="0" smtClean="0"/>
              <a:t>The Law of Liberty = Mercy not </a:t>
            </a:r>
            <a:r>
              <a:rPr lang="en-US" dirty="0" err="1" smtClean="0"/>
              <a:t>Judgement</a:t>
            </a:r>
            <a:r>
              <a:rPr lang="en-US" dirty="0" smtClean="0"/>
              <a:t> </a:t>
            </a:r>
          </a:p>
          <a:p>
            <a:pPr marL="0" indent="0" algn="ctr">
              <a:buNone/>
            </a:pPr>
            <a:r>
              <a:rPr lang="en-US" dirty="0" smtClean="0"/>
              <a:t> </a:t>
            </a:r>
            <a:endParaRPr lang="en-US" dirty="0"/>
          </a:p>
        </p:txBody>
      </p:sp>
    </p:spTree>
    <p:extLst>
      <p:ext uri="{BB962C8B-B14F-4D97-AF65-F5344CB8AC3E}">
        <p14:creationId xmlns:p14="http://schemas.microsoft.com/office/powerpoint/2010/main" val="1697280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Cure for Discrimination</a:t>
            </a:r>
            <a:endParaRPr lang="en-US" dirty="0"/>
          </a:p>
        </p:txBody>
      </p:sp>
      <p:sp>
        <p:nvSpPr>
          <p:cNvPr id="3" name="Text Placeholder 2"/>
          <p:cNvSpPr>
            <a:spLocks noGrp="1"/>
          </p:cNvSpPr>
          <p:nvPr>
            <p:ph type="body" idx="1"/>
          </p:nvPr>
        </p:nvSpPr>
        <p:spPr/>
        <p:txBody>
          <a:bodyPr/>
          <a:lstStyle/>
          <a:p>
            <a:r>
              <a:rPr lang="en-US" dirty="0" smtClean="0"/>
              <a:t>Old Testament Law</a:t>
            </a:r>
            <a:endParaRPr lang="en-US" dirty="0"/>
          </a:p>
        </p:txBody>
      </p:sp>
      <p:sp>
        <p:nvSpPr>
          <p:cNvPr id="4" name="Content Placeholder 3"/>
          <p:cNvSpPr>
            <a:spLocks noGrp="1"/>
          </p:cNvSpPr>
          <p:nvPr>
            <p:ph sz="half" idx="2"/>
          </p:nvPr>
        </p:nvSpPr>
        <p:spPr/>
        <p:txBody>
          <a:bodyPr/>
          <a:lstStyle/>
          <a:p>
            <a:r>
              <a:rPr lang="en-US" dirty="0" smtClean="0"/>
              <a:t>Humanity carried the burden of trying to please God.</a:t>
            </a:r>
          </a:p>
          <a:p>
            <a:r>
              <a:rPr lang="en-US" dirty="0" smtClean="0"/>
              <a:t>A long list of rules that we judged each other by.</a:t>
            </a:r>
          </a:p>
          <a:p>
            <a:r>
              <a:rPr lang="en-US" dirty="0" smtClean="0"/>
              <a:t>We always failed – always another sacrifice for our sins.</a:t>
            </a:r>
          </a:p>
          <a:p>
            <a:r>
              <a:rPr lang="en-US" dirty="0" smtClean="0"/>
              <a:t>Hopeless, laborious, defeating</a:t>
            </a:r>
            <a:endParaRPr lang="en-US" dirty="0"/>
          </a:p>
        </p:txBody>
      </p:sp>
      <p:sp>
        <p:nvSpPr>
          <p:cNvPr id="5" name="Text Placeholder 4"/>
          <p:cNvSpPr>
            <a:spLocks noGrp="1"/>
          </p:cNvSpPr>
          <p:nvPr>
            <p:ph type="body" sz="quarter" idx="3"/>
          </p:nvPr>
        </p:nvSpPr>
        <p:spPr/>
        <p:txBody>
          <a:bodyPr/>
          <a:lstStyle/>
          <a:p>
            <a:r>
              <a:rPr lang="en-US" dirty="0" smtClean="0"/>
              <a:t>Law of Liberty</a:t>
            </a:r>
            <a:endParaRPr lang="en-US" dirty="0"/>
          </a:p>
        </p:txBody>
      </p:sp>
      <p:sp>
        <p:nvSpPr>
          <p:cNvPr id="6" name="Content Placeholder 5"/>
          <p:cNvSpPr>
            <a:spLocks noGrp="1"/>
          </p:cNvSpPr>
          <p:nvPr>
            <p:ph sz="quarter" idx="4"/>
          </p:nvPr>
        </p:nvSpPr>
        <p:spPr/>
        <p:txBody>
          <a:bodyPr/>
          <a:lstStyle/>
          <a:p>
            <a:r>
              <a:rPr lang="en-US" dirty="0" smtClean="0"/>
              <a:t>Through Christ’s death and resurrection, Christ </a:t>
            </a:r>
            <a:r>
              <a:rPr lang="en-US" dirty="0"/>
              <a:t>showed mercy not </a:t>
            </a:r>
            <a:r>
              <a:rPr lang="en-US" dirty="0" smtClean="0"/>
              <a:t>judgment</a:t>
            </a:r>
            <a:endParaRPr lang="en-US" dirty="0"/>
          </a:p>
          <a:p>
            <a:r>
              <a:rPr lang="en-US" dirty="0" smtClean="0"/>
              <a:t>Therefore we are set free from judging and set free to love.</a:t>
            </a:r>
          </a:p>
          <a:p>
            <a:r>
              <a:rPr lang="en-US" dirty="0" smtClean="0"/>
              <a:t>We too can offer mercy not </a:t>
            </a:r>
            <a:r>
              <a:rPr lang="en-US" dirty="0" err="1" smtClean="0"/>
              <a:t>judgement</a:t>
            </a:r>
            <a:endParaRPr lang="en-US" dirty="0" smtClean="0"/>
          </a:p>
        </p:txBody>
      </p:sp>
    </p:spTree>
    <p:extLst>
      <p:ext uri="{BB962C8B-B14F-4D97-AF65-F5344CB8AC3E}">
        <p14:creationId xmlns:p14="http://schemas.microsoft.com/office/powerpoint/2010/main" val="634449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http://static01.nyt.com/images/2012/06/04/timestopics/Jerry-Sandusky/Jerry-Sandusky-sfSp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8401" y="1808092"/>
            <a:ext cx="4484914" cy="298615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698170" y="972456"/>
            <a:ext cx="3564629" cy="1015663"/>
          </a:xfrm>
          <a:prstGeom prst="rect">
            <a:avLst/>
          </a:prstGeom>
          <a:solidFill>
            <a:srgbClr val="CFD7D7"/>
          </a:solidFill>
        </p:spPr>
        <p:txBody>
          <a:bodyPr wrap="square" rtlCol="0">
            <a:spAutoFit/>
          </a:bodyPr>
          <a:lstStyle/>
          <a:p>
            <a:r>
              <a:rPr lang="en-US" sz="6000" dirty="0" smtClean="0"/>
              <a:t>The Twist</a:t>
            </a:r>
            <a:endParaRPr lang="en-US" sz="6000" dirty="0"/>
          </a:p>
        </p:txBody>
      </p:sp>
    </p:spTree>
    <p:extLst>
      <p:ext uri="{BB962C8B-B14F-4D97-AF65-F5344CB8AC3E}">
        <p14:creationId xmlns:p14="http://schemas.microsoft.com/office/powerpoint/2010/main" val="4262042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Week </a:t>
            </a:r>
            <a:r>
              <a:rPr lang="en-US" dirty="0" smtClean="0"/>
              <a:t>8</a:t>
            </a:r>
            <a:br>
              <a:rPr lang="en-US" dirty="0" smtClean="0"/>
            </a:br>
            <a:r>
              <a:rPr lang="en-US" dirty="0" smtClean="0"/>
              <a:t>A Life of Worship Produces Good Works</a:t>
            </a:r>
            <a:endParaRPr lang="en-US" dirty="0"/>
          </a:p>
        </p:txBody>
      </p:sp>
      <p:sp>
        <p:nvSpPr>
          <p:cNvPr id="3" name="Text Placeholder 2"/>
          <p:cNvSpPr>
            <a:spLocks noGrp="1"/>
          </p:cNvSpPr>
          <p:nvPr>
            <p:ph type="body" idx="1"/>
          </p:nvPr>
        </p:nvSpPr>
        <p:spPr/>
        <p:txBody>
          <a:bodyPr>
            <a:normAutofit/>
          </a:bodyPr>
          <a:lstStyle/>
          <a:p>
            <a:endParaRPr lang="en-US" sz="3200" dirty="0"/>
          </a:p>
        </p:txBody>
      </p:sp>
    </p:spTree>
    <p:extLst>
      <p:ext uri="{BB962C8B-B14F-4D97-AF65-F5344CB8AC3E}">
        <p14:creationId xmlns:p14="http://schemas.microsoft.com/office/powerpoint/2010/main" val="18314674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63771"/>
          </a:xfrm>
        </p:spPr>
        <p:txBody>
          <a:bodyPr>
            <a:normAutofit fontScale="92500" lnSpcReduction="20000"/>
          </a:bodyPr>
          <a:lstStyle/>
          <a:p>
            <a:pPr marL="0" indent="0" algn="ctr">
              <a:buNone/>
            </a:pPr>
            <a:endParaRPr lang="en-US" dirty="0" smtClean="0"/>
          </a:p>
          <a:p>
            <a:pPr marL="0" indent="0" algn="ctr">
              <a:buNone/>
            </a:pPr>
            <a:r>
              <a:rPr lang="en-US" dirty="0" smtClean="0"/>
              <a:t>What </a:t>
            </a:r>
            <a:r>
              <a:rPr lang="en-US" dirty="0"/>
              <a:t>good is it, my brothers and sisters, if you say you have faith but do not have works? </a:t>
            </a:r>
            <a:r>
              <a:rPr lang="en-US" dirty="0">
                <a:solidFill>
                  <a:srgbClr val="FF0000"/>
                </a:solidFill>
              </a:rPr>
              <a:t>Can faith save you</a:t>
            </a:r>
            <a:r>
              <a:rPr lang="en-US" dirty="0" smtClean="0">
                <a:solidFill>
                  <a:srgbClr val="FF0000"/>
                </a:solidFill>
              </a:rPr>
              <a:t>?  </a:t>
            </a:r>
            <a:r>
              <a:rPr lang="en-US" baseline="30000" dirty="0"/>
              <a:t>15</a:t>
            </a:r>
            <a:r>
              <a:rPr lang="en-US" dirty="0"/>
              <a:t> If a brother or sister is naked and lacks daily food</a:t>
            </a:r>
            <a:r>
              <a:rPr lang="en-US" dirty="0" smtClean="0"/>
              <a:t>,  </a:t>
            </a:r>
            <a:r>
              <a:rPr lang="en-US" baseline="30000" dirty="0"/>
              <a:t>16</a:t>
            </a:r>
            <a:r>
              <a:rPr lang="en-US" dirty="0"/>
              <a:t> and one of you says to them, "Go in peace; keep warm and eat your fill," and yet you do not supply their bodily needs, what is the good of that</a:t>
            </a:r>
            <a:r>
              <a:rPr lang="en-US" dirty="0" smtClean="0"/>
              <a:t>?  </a:t>
            </a:r>
            <a:r>
              <a:rPr lang="en-US" baseline="30000" dirty="0"/>
              <a:t>17</a:t>
            </a:r>
            <a:r>
              <a:rPr lang="en-US" dirty="0"/>
              <a:t> So faith by itself, if it has no works, is dead</a:t>
            </a:r>
            <a:r>
              <a:rPr lang="en-US" dirty="0" smtClean="0"/>
              <a:t>.  </a:t>
            </a:r>
            <a:r>
              <a:rPr lang="en-US" baseline="30000" dirty="0"/>
              <a:t>18</a:t>
            </a:r>
            <a:r>
              <a:rPr lang="en-US" dirty="0"/>
              <a:t> But someone will say, "You have faith and I have works." Show me your faith apart from your works, and I by my works will show you my faith</a:t>
            </a:r>
            <a:r>
              <a:rPr lang="en-US" dirty="0" smtClean="0"/>
              <a:t>.  </a:t>
            </a:r>
            <a:r>
              <a:rPr lang="en-US" baseline="30000" dirty="0"/>
              <a:t>19</a:t>
            </a:r>
            <a:r>
              <a:rPr lang="en-US" dirty="0"/>
              <a:t> You believe that God is one; you do well. Even the demons believe-- and shudder</a:t>
            </a:r>
            <a:r>
              <a:rPr lang="en-US" dirty="0" smtClean="0"/>
              <a:t>.  </a:t>
            </a:r>
            <a:r>
              <a:rPr lang="en-US" baseline="30000" dirty="0"/>
              <a:t>20</a:t>
            </a:r>
            <a:r>
              <a:rPr lang="en-US" dirty="0"/>
              <a:t> Do you want to be shown, you senseless person, that faith apart from works is barren</a:t>
            </a:r>
            <a:r>
              <a:rPr lang="en-US" dirty="0" smtClean="0"/>
              <a:t>?  </a:t>
            </a:r>
            <a:r>
              <a:rPr lang="en-US" baseline="30000" dirty="0"/>
              <a:t>21</a:t>
            </a:r>
            <a:r>
              <a:rPr lang="en-US" dirty="0"/>
              <a:t> Was not our ancestor Abraham justified by works when he offered his son Isaac on the altar</a:t>
            </a:r>
            <a:r>
              <a:rPr lang="en-US" dirty="0" smtClean="0"/>
              <a:t>?  </a:t>
            </a:r>
            <a:r>
              <a:rPr lang="en-US" baseline="30000" dirty="0"/>
              <a:t>22</a:t>
            </a:r>
            <a:r>
              <a:rPr lang="en-US" dirty="0"/>
              <a:t> You see that faith was active along with his works, and faith was brought to completion by the works</a:t>
            </a:r>
            <a:r>
              <a:rPr lang="en-US" dirty="0" smtClean="0"/>
              <a:t>.  </a:t>
            </a:r>
            <a:r>
              <a:rPr lang="en-US" baseline="30000" dirty="0"/>
              <a:t>23</a:t>
            </a:r>
            <a:r>
              <a:rPr lang="en-US" dirty="0"/>
              <a:t> Thus the scripture was fulfilled that says, "Abraham believed God, and it was reckoned to him as righteousness," and he was called the friend of God</a:t>
            </a:r>
            <a:r>
              <a:rPr lang="en-US" dirty="0" smtClean="0"/>
              <a:t>.  </a:t>
            </a:r>
            <a:r>
              <a:rPr lang="en-US" baseline="30000" dirty="0"/>
              <a:t>24</a:t>
            </a:r>
            <a:r>
              <a:rPr lang="en-US" dirty="0"/>
              <a:t> You see that a person is justified by works and not by faith alone</a:t>
            </a:r>
            <a:r>
              <a:rPr lang="en-US" dirty="0" smtClean="0"/>
              <a:t>.  </a:t>
            </a:r>
            <a:r>
              <a:rPr lang="en-US" baseline="30000" dirty="0"/>
              <a:t>25</a:t>
            </a:r>
            <a:r>
              <a:rPr lang="en-US" dirty="0"/>
              <a:t> Likewise, was not Rahab the prostitute also justified by works when she welcomed the messengers and sent them out by another road</a:t>
            </a:r>
            <a:r>
              <a:rPr lang="en-US" dirty="0" smtClean="0"/>
              <a:t>?  </a:t>
            </a:r>
            <a:r>
              <a:rPr lang="en-US" baseline="30000" dirty="0"/>
              <a:t>26</a:t>
            </a:r>
            <a:r>
              <a:rPr lang="en-US" dirty="0"/>
              <a:t> For just as the body without the spirit is dead, so faith without works is also dead</a:t>
            </a:r>
            <a:r>
              <a:rPr lang="en-US" dirty="0" smtClean="0"/>
              <a:t>. (</a:t>
            </a:r>
            <a:r>
              <a:rPr lang="en-US" dirty="0"/>
              <a:t>Jam 2:14-26 NRS)</a:t>
            </a:r>
            <a:r>
              <a:rPr lang="en-US" dirty="0" smtClean="0"/>
              <a:t> </a:t>
            </a:r>
            <a:endParaRPr lang="en-US" dirty="0"/>
          </a:p>
        </p:txBody>
      </p:sp>
    </p:spTree>
    <p:extLst>
      <p:ext uri="{BB962C8B-B14F-4D97-AF65-F5344CB8AC3E}">
        <p14:creationId xmlns:p14="http://schemas.microsoft.com/office/powerpoint/2010/main" val="23705837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63771"/>
          </a:xfrm>
        </p:spPr>
        <p:txBody>
          <a:bodyPr>
            <a:normAutofit/>
          </a:bodyPr>
          <a:lstStyle/>
          <a:p>
            <a:pPr marL="0" indent="0" algn="ctr">
              <a:buNone/>
            </a:pPr>
            <a:endParaRPr lang="en-US" dirty="0" smtClean="0"/>
          </a:p>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dirty="0" smtClean="0">
                <a:solidFill>
                  <a:srgbClr val="FF0000"/>
                </a:solidFill>
              </a:rPr>
              <a:t>Can faith save you?</a:t>
            </a:r>
            <a:endParaRPr lang="en-US" dirty="0">
              <a:solidFill>
                <a:srgbClr val="FF0000"/>
              </a:solidFill>
            </a:endParaRPr>
          </a:p>
        </p:txBody>
      </p:sp>
    </p:spTree>
    <p:extLst>
      <p:ext uri="{BB962C8B-B14F-4D97-AF65-F5344CB8AC3E}">
        <p14:creationId xmlns:p14="http://schemas.microsoft.com/office/powerpoint/2010/main" val="21398348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63771"/>
          </a:xfrm>
        </p:spPr>
        <p:txBody>
          <a:bodyPr>
            <a:normAutofit/>
          </a:bodyPr>
          <a:lstStyle/>
          <a:p>
            <a:pPr marL="0" indent="0" algn="ctr">
              <a:buNone/>
            </a:pPr>
            <a:endParaRPr lang="en-US" dirty="0" smtClean="0"/>
          </a:p>
          <a:p>
            <a:pPr marL="0" indent="0">
              <a:buNone/>
            </a:pPr>
            <a:endParaRPr lang="en-US" dirty="0" smtClean="0"/>
          </a:p>
          <a:p>
            <a:pPr marL="0" indent="0">
              <a:buNone/>
            </a:pPr>
            <a:r>
              <a:rPr lang="en-US" dirty="0" smtClean="0"/>
              <a:t>Paul thought so . . . </a:t>
            </a:r>
          </a:p>
          <a:p>
            <a:pPr marL="0" indent="0">
              <a:buNone/>
            </a:pPr>
            <a:endParaRPr lang="en-US" dirty="0"/>
          </a:p>
          <a:p>
            <a:pPr marL="0" indent="0" algn="ctr">
              <a:buNone/>
            </a:pPr>
            <a:r>
              <a:rPr lang="en-US" baseline="30000" dirty="0" smtClean="0"/>
              <a:t>8</a:t>
            </a:r>
            <a:r>
              <a:rPr lang="en-US" dirty="0" smtClean="0"/>
              <a:t> </a:t>
            </a:r>
            <a:r>
              <a:rPr lang="en-US" dirty="0"/>
              <a:t>For by grace you have been saved through faith, and this is not your own doing; it is the gift of God-</a:t>
            </a:r>
            <a:r>
              <a:rPr lang="en-US" dirty="0" smtClean="0"/>
              <a:t>- not </a:t>
            </a:r>
            <a:r>
              <a:rPr lang="en-US" dirty="0"/>
              <a:t>the result of works, so that no one may boast. (</a:t>
            </a:r>
            <a:r>
              <a:rPr lang="en-US" dirty="0" err="1"/>
              <a:t>Eph</a:t>
            </a:r>
            <a:r>
              <a:rPr lang="en-US" dirty="0"/>
              <a:t> 2:8-9 NRS)</a:t>
            </a:r>
            <a:endParaRPr lang="en-US" dirty="0"/>
          </a:p>
        </p:txBody>
      </p:sp>
    </p:spTree>
    <p:extLst>
      <p:ext uri="{BB962C8B-B14F-4D97-AF65-F5344CB8AC3E}">
        <p14:creationId xmlns:p14="http://schemas.microsoft.com/office/powerpoint/2010/main" val="39369521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8170" y="972456"/>
            <a:ext cx="6705601" cy="1938992"/>
          </a:xfrm>
          <a:prstGeom prst="rect">
            <a:avLst/>
          </a:prstGeom>
          <a:solidFill>
            <a:srgbClr val="EBDDD3"/>
          </a:solidFill>
        </p:spPr>
        <p:txBody>
          <a:bodyPr wrap="square" rtlCol="0">
            <a:spAutoFit/>
          </a:bodyPr>
          <a:lstStyle/>
          <a:p>
            <a:r>
              <a:rPr lang="en-US" sz="6000" dirty="0" smtClean="0"/>
              <a:t>Pastor Eddie Dances</a:t>
            </a:r>
            <a:endParaRPr lang="en-US" sz="6000" dirty="0"/>
          </a:p>
          <a:p>
            <a:r>
              <a:rPr lang="en-US" sz="6000" dirty="0" smtClean="0"/>
              <a:t>t</a:t>
            </a:r>
            <a:endParaRPr lang="en-US" sz="60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457" y="1810345"/>
            <a:ext cx="10058400" cy="4179539"/>
          </a:xfrm>
          <a:prstGeom prst="rect">
            <a:avLst/>
          </a:prstGeom>
        </p:spPr>
      </p:pic>
    </p:spTree>
    <p:extLst>
      <p:ext uri="{BB962C8B-B14F-4D97-AF65-F5344CB8AC3E}">
        <p14:creationId xmlns:p14="http://schemas.microsoft.com/office/powerpoint/2010/main" val="28881423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63771"/>
          </a:xfrm>
        </p:spPr>
        <p:txBody>
          <a:bodyPr>
            <a:normAutofit/>
          </a:bodyPr>
          <a:lstStyle/>
          <a:p>
            <a:pPr marL="0" indent="0" algn="ctr">
              <a:buNone/>
            </a:pPr>
            <a:endParaRPr lang="en-US" dirty="0" smtClean="0"/>
          </a:p>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dirty="0" smtClean="0">
                <a:solidFill>
                  <a:schemeClr val="accent1">
                    <a:lumMod val="75000"/>
                  </a:schemeClr>
                </a:solidFill>
              </a:rPr>
              <a:t>Eddie’s preacher was not inviting Eddie to become a servant of God who would produce good works directed by the Holy Spirit.  He was inviting him to pray a magic prayer to get a ticket to heaven.</a:t>
            </a:r>
          </a:p>
          <a:p>
            <a:pPr marL="0" indent="0" algn="ctr">
              <a:buNone/>
            </a:pPr>
            <a:endParaRPr lang="en-US" dirty="0">
              <a:solidFill>
                <a:schemeClr val="accent1">
                  <a:lumMod val="75000"/>
                </a:schemeClr>
              </a:solidFill>
            </a:endParaRPr>
          </a:p>
          <a:p>
            <a:pPr marL="0" indent="0" algn="ctr">
              <a:buNone/>
            </a:pPr>
            <a:endParaRPr lang="en-US" dirty="0" smtClean="0">
              <a:solidFill>
                <a:schemeClr val="accent1">
                  <a:lumMod val="75000"/>
                </a:schemeClr>
              </a:solidFill>
            </a:endParaRPr>
          </a:p>
        </p:txBody>
      </p:sp>
    </p:spTree>
    <p:extLst>
      <p:ext uri="{BB962C8B-B14F-4D97-AF65-F5344CB8AC3E}">
        <p14:creationId xmlns:p14="http://schemas.microsoft.com/office/powerpoint/2010/main" val="24608131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63771"/>
          </a:xfrm>
        </p:spPr>
        <p:txBody>
          <a:bodyPr>
            <a:normAutofit/>
          </a:bodyPr>
          <a:lstStyle/>
          <a:p>
            <a:pPr marL="0" indent="0" algn="ctr">
              <a:buNone/>
            </a:pPr>
            <a:endParaRPr lang="en-US" dirty="0" smtClean="0"/>
          </a:p>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endParaRPr lang="en-US" dirty="0" smtClean="0"/>
          </a:p>
          <a:p>
            <a:pPr marL="0" indent="0" algn="ctr">
              <a:buNone/>
            </a:pPr>
            <a:r>
              <a:rPr lang="en-US" dirty="0" smtClean="0">
                <a:solidFill>
                  <a:schemeClr val="accent1">
                    <a:lumMod val="75000"/>
                  </a:schemeClr>
                </a:solidFill>
              </a:rPr>
              <a:t>Faith and Works always go Hand in Hand.</a:t>
            </a:r>
          </a:p>
          <a:p>
            <a:pPr marL="0" indent="0" algn="ctr">
              <a:buNone/>
            </a:pPr>
            <a:r>
              <a:rPr lang="en-US" dirty="0" smtClean="0">
                <a:solidFill>
                  <a:schemeClr val="accent1">
                    <a:lumMod val="75000"/>
                  </a:schemeClr>
                </a:solidFill>
              </a:rPr>
              <a:t>You can’t have one without the other.</a:t>
            </a:r>
          </a:p>
        </p:txBody>
      </p:sp>
    </p:spTree>
    <p:extLst>
      <p:ext uri="{BB962C8B-B14F-4D97-AF65-F5344CB8AC3E}">
        <p14:creationId xmlns:p14="http://schemas.microsoft.com/office/powerpoint/2010/main" val="26341542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faith?</a:t>
            </a:r>
            <a:endParaRPr lang="en-US" dirty="0"/>
          </a:p>
        </p:txBody>
      </p:sp>
      <p:sp>
        <p:nvSpPr>
          <p:cNvPr id="3" name="Content Placeholder 2"/>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val="10257217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63771"/>
          </a:xfrm>
        </p:spPr>
        <p:txBody>
          <a:bodyPr>
            <a:normAutofit fontScale="92500" lnSpcReduction="20000"/>
          </a:bodyPr>
          <a:lstStyle/>
          <a:p>
            <a:pPr marL="0" indent="0" algn="ctr">
              <a:buNone/>
            </a:pPr>
            <a:endParaRPr lang="en-US" dirty="0" smtClean="0"/>
          </a:p>
          <a:p>
            <a:pPr marL="0" indent="0" algn="ctr">
              <a:buNone/>
            </a:pPr>
            <a:r>
              <a:rPr lang="en-US" dirty="0" smtClean="0"/>
              <a:t>What </a:t>
            </a:r>
            <a:r>
              <a:rPr lang="en-US" dirty="0"/>
              <a:t>good is it, my brothers and sisters, if you say you have faith but do not have works? Can faith save you</a:t>
            </a:r>
            <a:r>
              <a:rPr lang="en-US" dirty="0" smtClean="0"/>
              <a:t>?  </a:t>
            </a:r>
            <a:r>
              <a:rPr lang="en-US" baseline="30000" dirty="0">
                <a:solidFill>
                  <a:srgbClr val="FF0000"/>
                </a:solidFill>
              </a:rPr>
              <a:t>15</a:t>
            </a:r>
            <a:r>
              <a:rPr lang="en-US" dirty="0">
                <a:solidFill>
                  <a:srgbClr val="FF0000"/>
                </a:solidFill>
              </a:rPr>
              <a:t> If a brother or sister is naked and lacks daily food</a:t>
            </a:r>
            <a:r>
              <a:rPr lang="en-US" dirty="0" smtClean="0">
                <a:solidFill>
                  <a:srgbClr val="FF0000"/>
                </a:solidFill>
              </a:rPr>
              <a:t>,  </a:t>
            </a:r>
            <a:r>
              <a:rPr lang="en-US" baseline="30000" dirty="0">
                <a:solidFill>
                  <a:srgbClr val="FF0000"/>
                </a:solidFill>
              </a:rPr>
              <a:t>16</a:t>
            </a:r>
            <a:r>
              <a:rPr lang="en-US" dirty="0">
                <a:solidFill>
                  <a:srgbClr val="FF0000"/>
                </a:solidFill>
              </a:rPr>
              <a:t> and one of you says to them, "Go in peace; keep warm and eat your fill," and yet you do not supply their bodily needs, what is the good of that</a:t>
            </a:r>
            <a:r>
              <a:rPr lang="en-US" dirty="0" smtClean="0">
                <a:solidFill>
                  <a:srgbClr val="FF0000"/>
                </a:solidFill>
              </a:rPr>
              <a:t>? </a:t>
            </a:r>
            <a:r>
              <a:rPr lang="en-US" dirty="0" smtClean="0"/>
              <a:t> </a:t>
            </a:r>
            <a:r>
              <a:rPr lang="en-US" baseline="30000" dirty="0"/>
              <a:t>17</a:t>
            </a:r>
            <a:r>
              <a:rPr lang="en-US" dirty="0"/>
              <a:t> So faith by itself, if it has no works, is dead</a:t>
            </a:r>
            <a:r>
              <a:rPr lang="en-US" dirty="0" smtClean="0"/>
              <a:t>.  </a:t>
            </a:r>
            <a:r>
              <a:rPr lang="en-US" baseline="30000" dirty="0"/>
              <a:t>18</a:t>
            </a:r>
            <a:r>
              <a:rPr lang="en-US" dirty="0"/>
              <a:t> But someone will say, "You have faith and I have works." Show me your faith apart from your works, and I by my works will show you my faith</a:t>
            </a:r>
            <a:r>
              <a:rPr lang="en-US" dirty="0" smtClean="0"/>
              <a:t>.  </a:t>
            </a:r>
            <a:r>
              <a:rPr lang="en-US" baseline="30000" dirty="0"/>
              <a:t>19</a:t>
            </a:r>
            <a:r>
              <a:rPr lang="en-US" dirty="0"/>
              <a:t> You believe that God is one; you do well. Even the demons believe-- and shudder</a:t>
            </a:r>
            <a:r>
              <a:rPr lang="en-US" dirty="0" smtClean="0"/>
              <a:t>.  </a:t>
            </a:r>
            <a:r>
              <a:rPr lang="en-US" baseline="30000" dirty="0"/>
              <a:t>20</a:t>
            </a:r>
            <a:r>
              <a:rPr lang="en-US" dirty="0"/>
              <a:t> Do you want to be shown, you senseless person, that faith apart from works is barren</a:t>
            </a:r>
            <a:r>
              <a:rPr lang="en-US" dirty="0" smtClean="0"/>
              <a:t>?  </a:t>
            </a:r>
            <a:r>
              <a:rPr lang="en-US" baseline="30000" dirty="0"/>
              <a:t>21</a:t>
            </a:r>
            <a:r>
              <a:rPr lang="en-US" dirty="0"/>
              <a:t> Was not our ancestor Abraham justified by works when he offered his son Isaac on the altar</a:t>
            </a:r>
            <a:r>
              <a:rPr lang="en-US" dirty="0" smtClean="0"/>
              <a:t>?  </a:t>
            </a:r>
            <a:r>
              <a:rPr lang="en-US" baseline="30000" dirty="0"/>
              <a:t>22</a:t>
            </a:r>
            <a:r>
              <a:rPr lang="en-US" dirty="0"/>
              <a:t> You see that faith was active along with his works, and faith was brought to completion by the works</a:t>
            </a:r>
            <a:r>
              <a:rPr lang="en-US" dirty="0" smtClean="0"/>
              <a:t>.  </a:t>
            </a:r>
            <a:r>
              <a:rPr lang="en-US" baseline="30000" dirty="0"/>
              <a:t>23</a:t>
            </a:r>
            <a:r>
              <a:rPr lang="en-US" dirty="0"/>
              <a:t> Thus the scripture was fulfilled that says, "Abraham believed God, and it was reckoned to him as righteousness," and he was called the friend of God</a:t>
            </a:r>
            <a:r>
              <a:rPr lang="en-US" dirty="0" smtClean="0"/>
              <a:t>.  </a:t>
            </a:r>
            <a:r>
              <a:rPr lang="en-US" baseline="30000" dirty="0"/>
              <a:t>24</a:t>
            </a:r>
            <a:r>
              <a:rPr lang="en-US" dirty="0"/>
              <a:t> You see that a person is justified by works and not by faith alone</a:t>
            </a:r>
            <a:r>
              <a:rPr lang="en-US" dirty="0" smtClean="0"/>
              <a:t>.  </a:t>
            </a:r>
            <a:r>
              <a:rPr lang="en-US" baseline="30000" dirty="0"/>
              <a:t>25</a:t>
            </a:r>
            <a:r>
              <a:rPr lang="en-US" dirty="0"/>
              <a:t> Likewise, was not Rahab the prostitute also justified by works when she welcomed the messengers and sent them out by another road</a:t>
            </a:r>
            <a:r>
              <a:rPr lang="en-US" dirty="0" smtClean="0"/>
              <a:t>?  </a:t>
            </a:r>
            <a:r>
              <a:rPr lang="en-US" baseline="30000" dirty="0"/>
              <a:t>26</a:t>
            </a:r>
            <a:r>
              <a:rPr lang="en-US" dirty="0"/>
              <a:t> For just as the body without the spirit is dead, so faith without works is also dead</a:t>
            </a:r>
            <a:r>
              <a:rPr lang="en-US" dirty="0" smtClean="0"/>
              <a:t>. (</a:t>
            </a:r>
            <a:r>
              <a:rPr lang="en-US" dirty="0"/>
              <a:t>Jam 2:14-26 NRS)</a:t>
            </a:r>
            <a:r>
              <a:rPr lang="en-US" dirty="0" smtClean="0"/>
              <a:t> </a:t>
            </a:r>
            <a:endParaRPr lang="en-US" dirty="0"/>
          </a:p>
        </p:txBody>
      </p:sp>
    </p:spTree>
    <p:extLst>
      <p:ext uri="{BB962C8B-B14F-4D97-AF65-F5344CB8AC3E}">
        <p14:creationId xmlns:p14="http://schemas.microsoft.com/office/powerpoint/2010/main" val="1088279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faith?</a:t>
            </a:r>
            <a:endParaRPr lang="en-US" dirty="0"/>
          </a:p>
        </p:txBody>
      </p:sp>
      <p:sp>
        <p:nvSpPr>
          <p:cNvPr id="3" name="Content Placeholder 2"/>
          <p:cNvSpPr>
            <a:spLocks noGrp="1"/>
          </p:cNvSpPr>
          <p:nvPr>
            <p:ph idx="1"/>
          </p:nvPr>
        </p:nvSpPr>
        <p:spPr/>
        <p:txBody>
          <a:bodyPr/>
          <a:lstStyle/>
          <a:p>
            <a:r>
              <a:rPr lang="en-US" dirty="0" smtClean="0"/>
              <a:t>Faith cares for those in need</a:t>
            </a:r>
          </a:p>
          <a:p>
            <a:endParaRPr lang="en-US" dirty="0"/>
          </a:p>
        </p:txBody>
      </p:sp>
    </p:spTree>
    <p:extLst>
      <p:ext uri="{BB962C8B-B14F-4D97-AF65-F5344CB8AC3E}">
        <p14:creationId xmlns:p14="http://schemas.microsoft.com/office/powerpoint/2010/main" val="20195984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63771"/>
          </a:xfrm>
        </p:spPr>
        <p:txBody>
          <a:bodyPr>
            <a:normAutofit fontScale="92500" lnSpcReduction="20000"/>
          </a:bodyPr>
          <a:lstStyle/>
          <a:p>
            <a:pPr marL="0" indent="0" algn="ctr">
              <a:buNone/>
            </a:pPr>
            <a:endParaRPr lang="en-US" dirty="0" smtClean="0"/>
          </a:p>
          <a:p>
            <a:pPr marL="0" indent="0" algn="ctr">
              <a:buNone/>
            </a:pPr>
            <a:r>
              <a:rPr lang="en-US" dirty="0" smtClean="0"/>
              <a:t>What </a:t>
            </a:r>
            <a:r>
              <a:rPr lang="en-US" dirty="0"/>
              <a:t>good is it, my brothers and sisters, if you say you have faith but do not have works? Can faith save you</a:t>
            </a:r>
            <a:r>
              <a:rPr lang="en-US" dirty="0" smtClean="0"/>
              <a:t>?  </a:t>
            </a:r>
            <a:r>
              <a:rPr lang="en-US" baseline="30000" dirty="0"/>
              <a:t>15</a:t>
            </a:r>
            <a:r>
              <a:rPr lang="en-US" dirty="0"/>
              <a:t> If a brother or sister is naked and lacks daily food</a:t>
            </a:r>
            <a:r>
              <a:rPr lang="en-US" dirty="0" smtClean="0"/>
              <a:t>,  </a:t>
            </a:r>
            <a:r>
              <a:rPr lang="en-US" baseline="30000" dirty="0"/>
              <a:t>16</a:t>
            </a:r>
            <a:r>
              <a:rPr lang="en-US" dirty="0"/>
              <a:t> and one of you says to them, "Go in peace; keep warm and eat your fill," and yet you do not supply their bodily needs, what is the good of that</a:t>
            </a:r>
            <a:r>
              <a:rPr lang="en-US" dirty="0" smtClean="0"/>
              <a:t>?  </a:t>
            </a:r>
            <a:r>
              <a:rPr lang="en-US" baseline="30000" dirty="0"/>
              <a:t>17</a:t>
            </a:r>
            <a:r>
              <a:rPr lang="en-US" dirty="0"/>
              <a:t> So faith by itself, if it has no works, is dead</a:t>
            </a:r>
            <a:r>
              <a:rPr lang="en-US" dirty="0" smtClean="0"/>
              <a:t>.  </a:t>
            </a:r>
            <a:r>
              <a:rPr lang="en-US" baseline="30000" dirty="0"/>
              <a:t>18</a:t>
            </a:r>
            <a:r>
              <a:rPr lang="en-US" dirty="0"/>
              <a:t> But someone will say, "You have faith and I have works." </a:t>
            </a:r>
            <a:r>
              <a:rPr lang="en-US" dirty="0">
                <a:solidFill>
                  <a:srgbClr val="FF0000"/>
                </a:solidFill>
              </a:rPr>
              <a:t>Show me your faith apart from your works, and I by my works will show you my faith</a:t>
            </a:r>
            <a:r>
              <a:rPr lang="en-US" dirty="0" smtClean="0">
                <a:solidFill>
                  <a:srgbClr val="FF0000"/>
                </a:solidFill>
              </a:rPr>
              <a:t>.  </a:t>
            </a:r>
            <a:r>
              <a:rPr lang="en-US" baseline="30000" dirty="0">
                <a:solidFill>
                  <a:srgbClr val="FF0000"/>
                </a:solidFill>
              </a:rPr>
              <a:t>19</a:t>
            </a:r>
            <a:r>
              <a:rPr lang="en-US" dirty="0">
                <a:solidFill>
                  <a:srgbClr val="FF0000"/>
                </a:solidFill>
              </a:rPr>
              <a:t> You believe that God is one; you do well. Even the demons believe-- and shudder</a:t>
            </a:r>
            <a:r>
              <a:rPr lang="en-US" dirty="0" smtClean="0">
                <a:solidFill>
                  <a:srgbClr val="FF0000"/>
                </a:solidFill>
              </a:rPr>
              <a:t>.  </a:t>
            </a:r>
            <a:r>
              <a:rPr lang="en-US" baseline="30000" dirty="0"/>
              <a:t>20</a:t>
            </a:r>
            <a:r>
              <a:rPr lang="en-US" dirty="0"/>
              <a:t> Do you want to be shown, you senseless person, that faith apart from works is barren</a:t>
            </a:r>
            <a:r>
              <a:rPr lang="en-US" dirty="0" smtClean="0"/>
              <a:t>?  </a:t>
            </a:r>
            <a:r>
              <a:rPr lang="en-US" baseline="30000" dirty="0"/>
              <a:t>21</a:t>
            </a:r>
            <a:r>
              <a:rPr lang="en-US" dirty="0"/>
              <a:t> Was not our ancestor Abraham justified by works when he offered his son Isaac on the altar</a:t>
            </a:r>
            <a:r>
              <a:rPr lang="en-US" dirty="0" smtClean="0"/>
              <a:t>?  </a:t>
            </a:r>
            <a:r>
              <a:rPr lang="en-US" baseline="30000" dirty="0"/>
              <a:t>22</a:t>
            </a:r>
            <a:r>
              <a:rPr lang="en-US" dirty="0"/>
              <a:t> You see that faith was active along with his works, and faith was brought to completion by the works</a:t>
            </a:r>
            <a:r>
              <a:rPr lang="en-US" dirty="0" smtClean="0"/>
              <a:t>.  </a:t>
            </a:r>
            <a:r>
              <a:rPr lang="en-US" baseline="30000" dirty="0"/>
              <a:t>23</a:t>
            </a:r>
            <a:r>
              <a:rPr lang="en-US" dirty="0"/>
              <a:t> Thus the scripture was fulfilled that says, "Abraham believed God, and it was reckoned to him as righteousness," and he was called the friend of God</a:t>
            </a:r>
            <a:r>
              <a:rPr lang="en-US" dirty="0" smtClean="0"/>
              <a:t>.  </a:t>
            </a:r>
            <a:r>
              <a:rPr lang="en-US" baseline="30000" dirty="0"/>
              <a:t>24</a:t>
            </a:r>
            <a:r>
              <a:rPr lang="en-US" dirty="0"/>
              <a:t> You see that a person is justified by works and not by faith alone</a:t>
            </a:r>
            <a:r>
              <a:rPr lang="en-US" dirty="0" smtClean="0"/>
              <a:t>.  </a:t>
            </a:r>
            <a:r>
              <a:rPr lang="en-US" baseline="30000" dirty="0"/>
              <a:t>25</a:t>
            </a:r>
            <a:r>
              <a:rPr lang="en-US" dirty="0"/>
              <a:t> Likewise, was not Rahab the prostitute also justified by works when she welcomed the messengers and sent them out by another road</a:t>
            </a:r>
            <a:r>
              <a:rPr lang="en-US" dirty="0" smtClean="0"/>
              <a:t>?  </a:t>
            </a:r>
            <a:r>
              <a:rPr lang="en-US" baseline="30000" dirty="0"/>
              <a:t>26</a:t>
            </a:r>
            <a:r>
              <a:rPr lang="en-US" dirty="0"/>
              <a:t> For just as the body without the spirit is dead, so faith without works is also dead</a:t>
            </a:r>
            <a:r>
              <a:rPr lang="en-US" dirty="0" smtClean="0"/>
              <a:t>. (</a:t>
            </a:r>
            <a:r>
              <a:rPr lang="en-US" dirty="0"/>
              <a:t>Jam 2:14-26 NRS)</a:t>
            </a:r>
            <a:r>
              <a:rPr lang="en-US" dirty="0" smtClean="0"/>
              <a:t> </a:t>
            </a:r>
            <a:endParaRPr lang="en-US" dirty="0"/>
          </a:p>
        </p:txBody>
      </p:sp>
    </p:spTree>
    <p:extLst>
      <p:ext uri="{BB962C8B-B14F-4D97-AF65-F5344CB8AC3E}">
        <p14:creationId xmlns:p14="http://schemas.microsoft.com/office/powerpoint/2010/main" val="177420417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faith?</a:t>
            </a:r>
            <a:endParaRPr lang="en-US" dirty="0"/>
          </a:p>
        </p:txBody>
      </p:sp>
      <p:sp>
        <p:nvSpPr>
          <p:cNvPr id="3" name="Content Placeholder 2"/>
          <p:cNvSpPr>
            <a:spLocks noGrp="1"/>
          </p:cNvSpPr>
          <p:nvPr>
            <p:ph idx="1"/>
          </p:nvPr>
        </p:nvSpPr>
        <p:spPr/>
        <p:txBody>
          <a:bodyPr/>
          <a:lstStyle/>
          <a:p>
            <a:r>
              <a:rPr lang="en-US" dirty="0" smtClean="0"/>
              <a:t>Faith cares for those in need</a:t>
            </a:r>
          </a:p>
          <a:p>
            <a:r>
              <a:rPr lang="en-US" dirty="0" smtClean="0"/>
              <a:t>Faith is not about having a correct theology</a:t>
            </a:r>
          </a:p>
          <a:p>
            <a:endParaRPr lang="en-US" dirty="0"/>
          </a:p>
        </p:txBody>
      </p:sp>
    </p:spTree>
    <p:extLst>
      <p:ext uri="{BB962C8B-B14F-4D97-AF65-F5344CB8AC3E}">
        <p14:creationId xmlns:p14="http://schemas.microsoft.com/office/powerpoint/2010/main" val="327038705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63771"/>
          </a:xfrm>
        </p:spPr>
        <p:txBody>
          <a:bodyPr>
            <a:normAutofit fontScale="92500" lnSpcReduction="20000"/>
          </a:bodyPr>
          <a:lstStyle/>
          <a:p>
            <a:pPr marL="0" indent="0" algn="ctr">
              <a:buNone/>
            </a:pPr>
            <a:endParaRPr lang="en-US" dirty="0" smtClean="0"/>
          </a:p>
          <a:p>
            <a:pPr marL="0" indent="0" algn="ctr">
              <a:buNone/>
            </a:pPr>
            <a:r>
              <a:rPr lang="en-US" dirty="0" smtClean="0"/>
              <a:t>What </a:t>
            </a:r>
            <a:r>
              <a:rPr lang="en-US" dirty="0"/>
              <a:t>good is it, my brothers and sisters, if you say you have faith but do not have works? Can faith save you</a:t>
            </a:r>
            <a:r>
              <a:rPr lang="en-US" dirty="0" smtClean="0"/>
              <a:t>?  </a:t>
            </a:r>
            <a:r>
              <a:rPr lang="en-US" baseline="30000" dirty="0"/>
              <a:t>15</a:t>
            </a:r>
            <a:r>
              <a:rPr lang="en-US" dirty="0"/>
              <a:t> If a brother or sister is naked and lacks daily food</a:t>
            </a:r>
            <a:r>
              <a:rPr lang="en-US" dirty="0" smtClean="0"/>
              <a:t>,  </a:t>
            </a:r>
            <a:r>
              <a:rPr lang="en-US" baseline="30000" dirty="0"/>
              <a:t>16</a:t>
            </a:r>
            <a:r>
              <a:rPr lang="en-US" dirty="0"/>
              <a:t> and one of you says to them, "Go in peace; keep warm and eat your fill," and yet you do not supply their bodily needs, what is the good of that</a:t>
            </a:r>
            <a:r>
              <a:rPr lang="en-US" dirty="0" smtClean="0"/>
              <a:t>?  </a:t>
            </a:r>
            <a:r>
              <a:rPr lang="en-US" baseline="30000" dirty="0"/>
              <a:t>17</a:t>
            </a:r>
            <a:r>
              <a:rPr lang="en-US" dirty="0"/>
              <a:t> So faith by itself, if it has </a:t>
            </a:r>
            <a:r>
              <a:rPr lang="en-US" baseline="30000" dirty="0" smtClean="0"/>
              <a:t>20</a:t>
            </a:r>
            <a:r>
              <a:rPr lang="en-US" dirty="0" smtClean="0"/>
              <a:t> </a:t>
            </a:r>
            <a:r>
              <a:rPr lang="en-US" dirty="0"/>
              <a:t>Do you want to be shown, you senseless person, that faith </a:t>
            </a:r>
            <a:r>
              <a:rPr lang="en-US" dirty="0" err="1" smtClean="0"/>
              <a:t>apart</a:t>
            </a:r>
            <a:r>
              <a:rPr lang="en-US" dirty="0" err="1"/>
              <a:t>no</a:t>
            </a:r>
            <a:r>
              <a:rPr lang="en-US" dirty="0"/>
              <a:t> works, is dead.  </a:t>
            </a:r>
            <a:r>
              <a:rPr lang="en-US" baseline="30000" dirty="0"/>
              <a:t>18</a:t>
            </a:r>
            <a:r>
              <a:rPr lang="en-US" dirty="0"/>
              <a:t> But someone will say, "You have faith and I have works." Show me your faith apart from your works, and I by my works will show you my faith.  </a:t>
            </a:r>
            <a:r>
              <a:rPr lang="en-US" baseline="30000" dirty="0"/>
              <a:t>19</a:t>
            </a:r>
            <a:r>
              <a:rPr lang="en-US" dirty="0"/>
              <a:t> You believe that God is one; you do well. Even the demons believe-- and shudder. </a:t>
            </a:r>
            <a:r>
              <a:rPr lang="en-US" dirty="0" smtClean="0"/>
              <a:t> </a:t>
            </a:r>
            <a:r>
              <a:rPr lang="en-US" dirty="0"/>
              <a:t>from works is barren</a:t>
            </a:r>
            <a:r>
              <a:rPr lang="en-US" dirty="0" smtClean="0">
                <a:solidFill>
                  <a:srgbClr val="FF0000"/>
                </a:solidFill>
              </a:rPr>
              <a:t>?  </a:t>
            </a:r>
            <a:r>
              <a:rPr lang="en-US" baseline="30000" dirty="0">
                <a:solidFill>
                  <a:srgbClr val="FF0000"/>
                </a:solidFill>
              </a:rPr>
              <a:t>21</a:t>
            </a:r>
            <a:r>
              <a:rPr lang="en-US" dirty="0">
                <a:solidFill>
                  <a:srgbClr val="FF0000"/>
                </a:solidFill>
              </a:rPr>
              <a:t> Was not our ancestor Abraham justified by works when he offered his son Isaac on the altar</a:t>
            </a:r>
            <a:r>
              <a:rPr lang="en-US" dirty="0" smtClean="0">
                <a:solidFill>
                  <a:srgbClr val="FF0000"/>
                </a:solidFill>
              </a:rPr>
              <a:t>?  </a:t>
            </a:r>
            <a:r>
              <a:rPr lang="en-US" baseline="30000" dirty="0">
                <a:solidFill>
                  <a:srgbClr val="FF0000"/>
                </a:solidFill>
              </a:rPr>
              <a:t>22</a:t>
            </a:r>
            <a:r>
              <a:rPr lang="en-US" dirty="0">
                <a:solidFill>
                  <a:srgbClr val="FF0000"/>
                </a:solidFill>
              </a:rPr>
              <a:t> You see that faith was active along with his works, and faith was brought to completion by the works</a:t>
            </a:r>
            <a:r>
              <a:rPr lang="en-US" dirty="0" smtClean="0">
                <a:solidFill>
                  <a:srgbClr val="FF0000"/>
                </a:solidFill>
              </a:rPr>
              <a:t>.  </a:t>
            </a:r>
            <a:r>
              <a:rPr lang="en-US" baseline="30000" dirty="0">
                <a:solidFill>
                  <a:srgbClr val="FF0000"/>
                </a:solidFill>
              </a:rPr>
              <a:t>23</a:t>
            </a:r>
            <a:r>
              <a:rPr lang="en-US" dirty="0">
                <a:solidFill>
                  <a:srgbClr val="FF0000"/>
                </a:solidFill>
              </a:rPr>
              <a:t> Thus the scripture was fulfilled that says, "Abraham believed God, and it was reckoned to him as righteousness," and he was called the friend of God</a:t>
            </a:r>
            <a:r>
              <a:rPr lang="en-US" dirty="0" smtClean="0">
                <a:solidFill>
                  <a:srgbClr val="FF0000"/>
                </a:solidFill>
              </a:rPr>
              <a:t>.  </a:t>
            </a:r>
            <a:r>
              <a:rPr lang="en-US" baseline="30000" dirty="0">
                <a:solidFill>
                  <a:srgbClr val="FF0000"/>
                </a:solidFill>
              </a:rPr>
              <a:t>24</a:t>
            </a:r>
            <a:r>
              <a:rPr lang="en-US" dirty="0">
                <a:solidFill>
                  <a:srgbClr val="FF0000"/>
                </a:solidFill>
              </a:rPr>
              <a:t> You see that a person is justified by works and not by faith alone</a:t>
            </a:r>
            <a:r>
              <a:rPr lang="en-US" dirty="0" smtClean="0">
                <a:solidFill>
                  <a:srgbClr val="FF0000"/>
                </a:solidFill>
              </a:rPr>
              <a:t>.  </a:t>
            </a:r>
            <a:r>
              <a:rPr lang="en-US" baseline="30000" dirty="0"/>
              <a:t>25</a:t>
            </a:r>
            <a:r>
              <a:rPr lang="en-US" dirty="0"/>
              <a:t> Likewise, was not Rahab the prostitute also justified by works when she welcomed the messengers and sent them out by another road</a:t>
            </a:r>
            <a:r>
              <a:rPr lang="en-US" dirty="0" smtClean="0"/>
              <a:t>?  </a:t>
            </a:r>
            <a:r>
              <a:rPr lang="en-US" baseline="30000" dirty="0"/>
              <a:t>26</a:t>
            </a:r>
            <a:r>
              <a:rPr lang="en-US" dirty="0"/>
              <a:t> For just as the body without the spirit is dead, so faith without works is also dead</a:t>
            </a:r>
            <a:r>
              <a:rPr lang="en-US" dirty="0" smtClean="0"/>
              <a:t>. (</a:t>
            </a:r>
            <a:r>
              <a:rPr lang="en-US" dirty="0"/>
              <a:t>Jam 2:14-26 NRS)</a:t>
            </a:r>
            <a:r>
              <a:rPr lang="en-US" dirty="0" smtClean="0"/>
              <a:t> </a:t>
            </a:r>
            <a:endParaRPr lang="en-US" dirty="0"/>
          </a:p>
        </p:txBody>
      </p:sp>
    </p:spTree>
    <p:extLst>
      <p:ext uri="{BB962C8B-B14F-4D97-AF65-F5344CB8AC3E}">
        <p14:creationId xmlns:p14="http://schemas.microsoft.com/office/powerpoint/2010/main" val="15838653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faith?</a:t>
            </a:r>
            <a:endParaRPr lang="en-US" dirty="0"/>
          </a:p>
        </p:txBody>
      </p:sp>
      <p:sp>
        <p:nvSpPr>
          <p:cNvPr id="3" name="Content Placeholder 2"/>
          <p:cNvSpPr>
            <a:spLocks noGrp="1"/>
          </p:cNvSpPr>
          <p:nvPr>
            <p:ph idx="1"/>
          </p:nvPr>
        </p:nvSpPr>
        <p:spPr/>
        <p:txBody>
          <a:bodyPr/>
          <a:lstStyle/>
          <a:p>
            <a:r>
              <a:rPr lang="en-US" dirty="0" smtClean="0"/>
              <a:t>Faith cares for those in need</a:t>
            </a:r>
          </a:p>
          <a:p>
            <a:r>
              <a:rPr lang="en-US" dirty="0" smtClean="0"/>
              <a:t>Faith is not about having a correct theology</a:t>
            </a:r>
          </a:p>
          <a:p>
            <a:r>
              <a:rPr lang="en-US" dirty="0" smtClean="0"/>
              <a:t>Faith is obedience to God</a:t>
            </a:r>
          </a:p>
          <a:p>
            <a:endParaRPr lang="en-US" dirty="0"/>
          </a:p>
        </p:txBody>
      </p:sp>
    </p:spTree>
    <p:extLst>
      <p:ext uri="{BB962C8B-B14F-4D97-AF65-F5344CB8AC3E}">
        <p14:creationId xmlns:p14="http://schemas.microsoft.com/office/powerpoint/2010/main" val="80617373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63771"/>
          </a:xfrm>
        </p:spPr>
        <p:txBody>
          <a:bodyPr>
            <a:normAutofit fontScale="92500" lnSpcReduction="20000"/>
          </a:bodyPr>
          <a:lstStyle/>
          <a:p>
            <a:pPr marL="0" indent="0" algn="ctr">
              <a:buNone/>
            </a:pPr>
            <a:endParaRPr lang="en-US" dirty="0" smtClean="0"/>
          </a:p>
          <a:p>
            <a:pPr marL="0" indent="0" algn="ctr">
              <a:buNone/>
            </a:pPr>
            <a:r>
              <a:rPr lang="en-US" dirty="0" smtClean="0"/>
              <a:t>What </a:t>
            </a:r>
            <a:r>
              <a:rPr lang="en-US" dirty="0"/>
              <a:t>good is it, my brothers and sisters, if you say you have faith but do not have works? Can faith save you</a:t>
            </a:r>
            <a:r>
              <a:rPr lang="en-US" dirty="0" smtClean="0"/>
              <a:t>?  </a:t>
            </a:r>
            <a:r>
              <a:rPr lang="en-US" baseline="30000" dirty="0"/>
              <a:t>15</a:t>
            </a:r>
            <a:r>
              <a:rPr lang="en-US" dirty="0"/>
              <a:t> If a brother or sister is naked and lacks daily food</a:t>
            </a:r>
            <a:r>
              <a:rPr lang="en-US" dirty="0" smtClean="0"/>
              <a:t>,  </a:t>
            </a:r>
            <a:r>
              <a:rPr lang="en-US" baseline="30000" dirty="0"/>
              <a:t>16</a:t>
            </a:r>
            <a:r>
              <a:rPr lang="en-US" dirty="0"/>
              <a:t> and one of you says to them, "Go in peace; keep warm and eat your fill," and yet you do not supply their bodily needs, what is the good of that</a:t>
            </a:r>
            <a:r>
              <a:rPr lang="en-US" dirty="0" smtClean="0"/>
              <a:t>?  </a:t>
            </a:r>
            <a:r>
              <a:rPr lang="en-US" baseline="30000" dirty="0"/>
              <a:t>17</a:t>
            </a:r>
            <a:r>
              <a:rPr lang="en-US" dirty="0"/>
              <a:t> So faith by itself, if it has </a:t>
            </a:r>
            <a:r>
              <a:rPr lang="en-US" baseline="30000" dirty="0" smtClean="0"/>
              <a:t>20</a:t>
            </a:r>
            <a:r>
              <a:rPr lang="en-US" dirty="0" smtClean="0"/>
              <a:t> </a:t>
            </a:r>
            <a:r>
              <a:rPr lang="en-US" dirty="0"/>
              <a:t>Do you want to be shown, you senseless person, that faith </a:t>
            </a:r>
            <a:r>
              <a:rPr lang="en-US" dirty="0" err="1" smtClean="0"/>
              <a:t>apart</a:t>
            </a:r>
            <a:r>
              <a:rPr lang="en-US" dirty="0" err="1"/>
              <a:t>no</a:t>
            </a:r>
            <a:r>
              <a:rPr lang="en-US" dirty="0"/>
              <a:t> works, is dead.  </a:t>
            </a:r>
            <a:r>
              <a:rPr lang="en-US" baseline="30000" dirty="0"/>
              <a:t>18</a:t>
            </a:r>
            <a:r>
              <a:rPr lang="en-US" dirty="0"/>
              <a:t> But someone will say, "You have faith and I have works." Show me your faith apart from your works, and I by my works will show you my faith.  </a:t>
            </a:r>
            <a:r>
              <a:rPr lang="en-US" baseline="30000" dirty="0"/>
              <a:t>19</a:t>
            </a:r>
            <a:r>
              <a:rPr lang="en-US" dirty="0"/>
              <a:t> You believe that God is one; you do well. Even the demons believe-- and shudder. </a:t>
            </a:r>
            <a:r>
              <a:rPr lang="en-US" dirty="0" smtClean="0"/>
              <a:t> </a:t>
            </a:r>
            <a:r>
              <a:rPr lang="en-US" dirty="0"/>
              <a:t>from works is barren</a:t>
            </a:r>
            <a:r>
              <a:rPr lang="en-US" dirty="0" smtClean="0"/>
              <a:t>?  </a:t>
            </a:r>
            <a:r>
              <a:rPr lang="en-US" baseline="30000" dirty="0"/>
              <a:t>21</a:t>
            </a:r>
            <a:r>
              <a:rPr lang="en-US" dirty="0"/>
              <a:t> Was not our ancestor Abraham justified by works when he offered his son Isaac on the altar</a:t>
            </a:r>
            <a:r>
              <a:rPr lang="en-US" dirty="0" smtClean="0"/>
              <a:t>?  </a:t>
            </a:r>
            <a:r>
              <a:rPr lang="en-US" baseline="30000" dirty="0"/>
              <a:t>22</a:t>
            </a:r>
            <a:r>
              <a:rPr lang="en-US" dirty="0"/>
              <a:t> You see that faith was active along with his works, and faith was brought to completion by the works</a:t>
            </a:r>
            <a:r>
              <a:rPr lang="en-US" dirty="0" smtClean="0"/>
              <a:t>.  </a:t>
            </a:r>
            <a:r>
              <a:rPr lang="en-US" baseline="30000" dirty="0"/>
              <a:t>23</a:t>
            </a:r>
            <a:r>
              <a:rPr lang="en-US" dirty="0"/>
              <a:t> Thus the scripture was fulfilled that says, "Abraham believed God, and it was reckoned to him as righteousness," and he was called the friend of God</a:t>
            </a:r>
            <a:r>
              <a:rPr lang="en-US" dirty="0" smtClean="0"/>
              <a:t>.  </a:t>
            </a:r>
            <a:r>
              <a:rPr lang="en-US" baseline="30000" dirty="0"/>
              <a:t>24</a:t>
            </a:r>
            <a:r>
              <a:rPr lang="en-US" dirty="0"/>
              <a:t> You see that a person is justified by works and not by faith alone</a:t>
            </a:r>
            <a:r>
              <a:rPr lang="en-US" dirty="0" smtClean="0">
                <a:solidFill>
                  <a:srgbClr val="FF0000"/>
                </a:solidFill>
              </a:rPr>
              <a:t>.  </a:t>
            </a:r>
            <a:r>
              <a:rPr lang="en-US" baseline="30000" dirty="0">
                <a:solidFill>
                  <a:srgbClr val="FF0000"/>
                </a:solidFill>
              </a:rPr>
              <a:t>25</a:t>
            </a:r>
            <a:r>
              <a:rPr lang="en-US" dirty="0">
                <a:solidFill>
                  <a:srgbClr val="FF0000"/>
                </a:solidFill>
              </a:rPr>
              <a:t> Likewise, was not Rahab the prostitute also justified by works when she welcomed the messengers and sent them out by another road</a:t>
            </a:r>
            <a:r>
              <a:rPr lang="en-US" dirty="0" smtClean="0">
                <a:solidFill>
                  <a:srgbClr val="FF0000"/>
                </a:solidFill>
              </a:rPr>
              <a:t>?  </a:t>
            </a:r>
            <a:r>
              <a:rPr lang="en-US" baseline="30000" dirty="0">
                <a:solidFill>
                  <a:srgbClr val="FF0000"/>
                </a:solidFill>
              </a:rPr>
              <a:t>26</a:t>
            </a:r>
            <a:r>
              <a:rPr lang="en-US" dirty="0">
                <a:solidFill>
                  <a:srgbClr val="FF0000"/>
                </a:solidFill>
              </a:rPr>
              <a:t> For just as the body without the spirit is dead, so faith without works is also dead</a:t>
            </a:r>
            <a:r>
              <a:rPr lang="en-US" dirty="0" smtClean="0">
                <a:solidFill>
                  <a:srgbClr val="FF0000"/>
                </a:solidFill>
              </a:rPr>
              <a:t>. </a:t>
            </a:r>
            <a:r>
              <a:rPr lang="en-US" dirty="0" smtClean="0"/>
              <a:t>(</a:t>
            </a:r>
            <a:r>
              <a:rPr lang="en-US" dirty="0"/>
              <a:t>Jam 2:14-26 NRS)</a:t>
            </a:r>
            <a:r>
              <a:rPr lang="en-US" dirty="0" smtClean="0"/>
              <a:t> </a:t>
            </a:r>
            <a:endParaRPr lang="en-US" dirty="0"/>
          </a:p>
        </p:txBody>
      </p:sp>
    </p:spTree>
    <p:extLst>
      <p:ext uri="{BB962C8B-B14F-4D97-AF65-F5344CB8AC3E}">
        <p14:creationId xmlns:p14="http://schemas.microsoft.com/office/powerpoint/2010/main" val="34630486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faith?</a:t>
            </a:r>
            <a:endParaRPr lang="en-US" dirty="0"/>
          </a:p>
        </p:txBody>
      </p:sp>
      <p:sp>
        <p:nvSpPr>
          <p:cNvPr id="3" name="Content Placeholder 2"/>
          <p:cNvSpPr>
            <a:spLocks noGrp="1"/>
          </p:cNvSpPr>
          <p:nvPr>
            <p:ph idx="1"/>
          </p:nvPr>
        </p:nvSpPr>
        <p:spPr/>
        <p:txBody>
          <a:bodyPr/>
          <a:lstStyle/>
          <a:p>
            <a:r>
              <a:rPr lang="en-US" dirty="0" smtClean="0"/>
              <a:t>Faith cares for those in need</a:t>
            </a:r>
          </a:p>
          <a:p>
            <a:r>
              <a:rPr lang="en-US" dirty="0" smtClean="0"/>
              <a:t>Faith is not about having a correct theology</a:t>
            </a:r>
          </a:p>
          <a:p>
            <a:r>
              <a:rPr lang="en-US" dirty="0" smtClean="0"/>
              <a:t>Faith is obedience to God</a:t>
            </a:r>
          </a:p>
          <a:p>
            <a:r>
              <a:rPr lang="en-US" dirty="0" smtClean="0"/>
              <a:t>Faith risks everything to serve God</a:t>
            </a:r>
          </a:p>
          <a:p>
            <a:endParaRPr lang="en-US" dirty="0" smtClean="0"/>
          </a:p>
          <a:p>
            <a:endParaRPr lang="en-US" dirty="0"/>
          </a:p>
        </p:txBody>
      </p:sp>
    </p:spTree>
    <p:extLst>
      <p:ext uri="{BB962C8B-B14F-4D97-AF65-F5344CB8AC3E}">
        <p14:creationId xmlns:p14="http://schemas.microsoft.com/office/powerpoint/2010/main" val="416442199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229" y="508000"/>
            <a:ext cx="10515600" cy="5863771"/>
          </a:xfrm>
        </p:spPr>
        <p:txBody>
          <a:bodyPr>
            <a:normAutofit/>
          </a:bodyPr>
          <a:lstStyle/>
          <a:p>
            <a:pPr marL="0" indent="0" algn="ctr">
              <a:buNone/>
            </a:pPr>
            <a:endParaRPr lang="en-US" dirty="0" smtClean="0"/>
          </a:p>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endParaRPr lang="en-US" dirty="0"/>
          </a:p>
          <a:p>
            <a:pPr marL="0" indent="0" algn="ctr">
              <a:buNone/>
            </a:pPr>
            <a:r>
              <a:rPr lang="en-US" dirty="0" smtClean="0"/>
              <a:t>A life of Worship has faith that produces good works.</a:t>
            </a:r>
            <a:endParaRPr lang="en-US" dirty="0"/>
          </a:p>
        </p:txBody>
      </p:sp>
    </p:spTree>
    <p:extLst>
      <p:ext uri="{BB962C8B-B14F-4D97-AF65-F5344CB8AC3E}">
        <p14:creationId xmlns:p14="http://schemas.microsoft.com/office/powerpoint/2010/main" val="111943554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3686" y="1085397"/>
            <a:ext cx="10515600" cy="4351338"/>
          </a:xfrm>
        </p:spPr>
        <p:txBody>
          <a:bodyPr/>
          <a:lstStyle/>
          <a:p>
            <a:pPr marL="0" indent="0" algn="ctr">
              <a:buNone/>
            </a:pPr>
            <a:endParaRPr lang="en-US" dirty="0" smtClean="0"/>
          </a:p>
          <a:p>
            <a:pPr marL="0" indent="0" algn="ctr">
              <a:buNone/>
            </a:pPr>
            <a:endParaRPr lang="en-US" dirty="0"/>
          </a:p>
          <a:p>
            <a:pPr marL="0" indent="0" algn="ctr">
              <a:buNone/>
            </a:pPr>
            <a:r>
              <a:rPr lang="en-US" dirty="0" smtClean="0"/>
              <a:t>Looking for an opportunity to serve?</a:t>
            </a:r>
          </a:p>
          <a:p>
            <a:pPr marL="0" indent="0" algn="ctr">
              <a:buNone/>
            </a:pPr>
            <a:endParaRPr lang="en-US" dirty="0"/>
          </a:p>
          <a:p>
            <a:pPr marL="0" indent="0" algn="ctr">
              <a:buNone/>
            </a:pPr>
            <a:r>
              <a:rPr lang="en-US" dirty="0" smtClean="0"/>
              <a:t>Thanksgiving Lunch at Saint David’s – Contact Judy </a:t>
            </a:r>
            <a:r>
              <a:rPr lang="en-US" dirty="0" err="1" smtClean="0"/>
              <a:t>Beachum</a:t>
            </a:r>
            <a:endParaRPr lang="en-US" dirty="0"/>
          </a:p>
        </p:txBody>
      </p:sp>
    </p:spTree>
    <p:extLst>
      <p:ext uri="{BB962C8B-B14F-4D97-AF65-F5344CB8AC3E}">
        <p14:creationId xmlns:p14="http://schemas.microsoft.com/office/powerpoint/2010/main" val="31558527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itS Class Template.pptx" id="{70024C65-34F4-481D-99E9-BF5A5D843847}" vid="{EFBFE776-8571-4499-A7E8-3FF376614E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JitS Template</Template>
  <TotalTime>1781</TotalTime>
  <Words>3750</Words>
  <Application>Microsoft Office PowerPoint</Application>
  <PresentationFormat>Widescreen</PresentationFormat>
  <Paragraphs>289</Paragraphs>
  <Slides>42</Slides>
  <Notes>38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Calibri Light</vt:lpstr>
      <vt:lpstr>Wingdings</vt:lpstr>
      <vt:lpstr>Office Theme</vt:lpstr>
      <vt:lpstr>James in the Suburbs</vt:lpstr>
      <vt:lpstr>Review:  Week 6 Pure and Undefiled Worship</vt:lpstr>
      <vt:lpstr>PowerPoint Presentation</vt:lpstr>
      <vt:lpstr>Religion vs Christianity</vt:lpstr>
      <vt:lpstr>PowerPoint Presentation</vt:lpstr>
      <vt:lpstr>PowerPoint Presentation</vt:lpstr>
      <vt:lpstr>Week 7 A Life of Worship is Impartial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Cure for Discrimination</vt:lpstr>
      <vt:lpstr>PowerPoint Presentation</vt:lpstr>
      <vt:lpstr>Week 8 A Life of Worship Produces Good Works</vt:lpstr>
      <vt:lpstr>PowerPoint Presentation</vt:lpstr>
      <vt:lpstr>PowerPoint Presentation</vt:lpstr>
      <vt:lpstr>PowerPoint Presentation</vt:lpstr>
      <vt:lpstr>PowerPoint Presentation</vt:lpstr>
      <vt:lpstr>PowerPoint Presentation</vt:lpstr>
      <vt:lpstr>PowerPoint Presentation</vt:lpstr>
      <vt:lpstr>What is faith?</vt:lpstr>
      <vt:lpstr>PowerPoint Presentation</vt:lpstr>
      <vt:lpstr>What is faith?</vt:lpstr>
      <vt:lpstr>PowerPoint Presentation</vt:lpstr>
      <vt:lpstr>What is faith?</vt:lpstr>
      <vt:lpstr>PowerPoint Presentation</vt:lpstr>
      <vt:lpstr>What is faith?</vt:lpstr>
      <vt:lpstr>PowerPoint Presentation</vt:lpstr>
      <vt:lpstr>What is faith?</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April Love-Fordham</dc:creator>
  <cp:lastModifiedBy>April Love-Fordham</cp:lastModifiedBy>
  <cp:revision>155</cp:revision>
  <dcterms:created xsi:type="dcterms:W3CDTF">2014-08-05T15:05:37Z</dcterms:created>
  <dcterms:modified xsi:type="dcterms:W3CDTF">2014-11-12T21:28:42Z</dcterms:modified>
</cp:coreProperties>
</file>