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34" r:id="rId3"/>
    <p:sldId id="339" r:id="rId4"/>
    <p:sldId id="340" r:id="rId5"/>
    <p:sldId id="344" r:id="rId6"/>
    <p:sldId id="343" r:id="rId7"/>
    <p:sldId id="303" r:id="rId8"/>
    <p:sldId id="341" r:id="rId9"/>
    <p:sldId id="342" r:id="rId10"/>
    <p:sldId id="283" r:id="rId11"/>
    <p:sldId id="345" r:id="rId12"/>
    <p:sldId id="347" r:id="rId13"/>
    <p:sldId id="348" r:id="rId14"/>
    <p:sldId id="349" r:id="rId15"/>
    <p:sldId id="350" r:id="rId16"/>
    <p:sldId id="351" r:id="rId17"/>
    <p:sldId id="361" r:id="rId18"/>
    <p:sldId id="352" r:id="rId19"/>
    <p:sldId id="353" r:id="rId20"/>
    <p:sldId id="357" r:id="rId21"/>
    <p:sldId id="358" r:id="rId22"/>
    <p:sldId id="355" r:id="rId23"/>
    <p:sldId id="359" r:id="rId24"/>
    <p:sldId id="360" r:id="rId25"/>
    <p:sldId id="36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70893" autoAdjust="0"/>
  </p:normalViewPr>
  <p:slideViewPr>
    <p:cSldViewPr snapToGrid="0">
      <p:cViewPr varScale="1">
        <p:scale>
          <a:sx n="67" d="100"/>
          <a:sy n="67" d="100"/>
        </p:scale>
        <p:origin x="12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353A4A-20AE-4566-A68A-B35E5E1ED1DA}" type="datetimeFigureOut">
              <a:rPr lang="en-US" smtClean="0"/>
              <a:t>11/5/2014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BAEF26-14F4-4BDD-8E39-B928CFF5AA89}" type="slidenum">
              <a:rPr lang="en-US" smtClean="0"/>
              <a:t>‹#›</a:t>
            </a:fld>
            <a:endParaRPr lang="en-US"/>
          </a:p>
        </p:txBody>
      </p:sp>
    </p:spTree>
    <p:extLst>
      <p:ext uri="{BB962C8B-B14F-4D97-AF65-F5344CB8AC3E}">
        <p14:creationId xmlns:p14="http://schemas.microsoft.com/office/powerpoint/2010/main" val="44838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dirty="0" smtClean="0"/>
              <a:t>Parable/commentary</a:t>
            </a:r>
            <a:r>
              <a:rPr lang="en-US" sz="1200" i="0" baseline="0" dirty="0"/>
              <a:t> </a:t>
            </a:r>
            <a:r>
              <a:rPr lang="en-US" sz="1200" i="0" baseline="0" dirty="0" smtClean="0"/>
              <a:t>– This is how Jesus taught!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dirty="0" smtClean="0"/>
              <a:t>Mystery and Controversy – </a:t>
            </a:r>
            <a:endParaRPr lang="en-US" sz="1200" i="1" dirty="0" smtClean="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dirty="0" smtClean="0"/>
              <a:t>What was</a:t>
            </a:r>
            <a:r>
              <a:rPr lang="en-US" sz="1200" i="1" baseline="0" dirty="0" smtClean="0"/>
              <a:t> the </a:t>
            </a:r>
            <a:r>
              <a:rPr lang="en-US" sz="1200" i="1" dirty="0" smtClean="0"/>
              <a:t>Mystery? </a:t>
            </a:r>
            <a:r>
              <a:rPr lang="en-US" sz="1200" i="1" dirty="0" smtClean="0"/>
              <a:t>(who wrote it)</a:t>
            </a:r>
            <a:r>
              <a:rPr lang="en-US" sz="1200" i="1" baseline="0" dirty="0" smtClean="0"/>
              <a:t> and </a:t>
            </a:r>
            <a:endParaRPr lang="en-US" sz="1200" i="1" baseline="0" dirty="0" smtClean="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baseline="0" dirty="0" smtClean="0"/>
              <a:t>What was the Controversy? </a:t>
            </a:r>
            <a:r>
              <a:rPr lang="en-US" sz="1200" i="1" baseline="0" dirty="0" smtClean="0"/>
              <a:t>(many of the “great theologians said it was straw” – yet it mimics the words of Jesus in the </a:t>
            </a:r>
            <a:r>
              <a:rPr lang="en-US" sz="1200" i="1" baseline="0" dirty="0" smtClean="0"/>
              <a:t>sermon on the mount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baseline="0" dirty="0" smtClean="0"/>
              <a:t>James Strategy --- More info next page . . . </a:t>
            </a:r>
            <a:endParaRPr lang="en-US" sz="1200" i="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2</a:t>
            </a:fld>
            <a:endParaRPr lang="en-US"/>
          </a:p>
        </p:txBody>
      </p:sp>
    </p:spTree>
    <p:extLst>
      <p:ext uri="{BB962C8B-B14F-4D97-AF65-F5344CB8AC3E}">
        <p14:creationId xmlns:p14="http://schemas.microsoft.com/office/powerpoint/2010/main" val="353848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Everything James</a:t>
            </a:r>
            <a:r>
              <a:rPr lang="en-US" baseline="0" dirty="0" smtClean="0"/>
              <a:t> has taught </a:t>
            </a:r>
            <a:r>
              <a:rPr lang="en-US" dirty="0" smtClean="0"/>
              <a:t>in the Epistle</a:t>
            </a:r>
            <a:r>
              <a:rPr lang="en-US" baseline="0" dirty="0" smtClean="0"/>
              <a:t> so far has been with the purpose of helping his congregants handle their problems so that they could become effective servants of Christ.  </a:t>
            </a:r>
          </a:p>
          <a:p>
            <a:endParaRPr lang="en-US" baseline="0"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3</a:t>
            </a:fld>
            <a:endParaRPr lang="en-US"/>
          </a:p>
        </p:txBody>
      </p:sp>
    </p:spTree>
    <p:extLst>
      <p:ext uri="{BB962C8B-B14F-4D97-AF65-F5344CB8AC3E}">
        <p14:creationId xmlns:p14="http://schemas.microsoft.com/office/powerpoint/2010/main" val="487857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are we turning from?</a:t>
            </a:r>
            <a:r>
              <a:rPr lang="en-US" baseline="0" dirty="0" smtClean="0"/>
              <a:t> (Focus on ourselves – our problems) </a:t>
            </a:r>
          </a:p>
          <a:p>
            <a:r>
              <a:rPr lang="en-US" baseline="0" dirty="0" smtClean="0"/>
              <a:t>What are we turning to? (Focus on servanthood!)</a:t>
            </a:r>
            <a:endParaRPr lang="en-US" dirty="0" smtClean="0"/>
          </a:p>
          <a:p>
            <a:endParaRPr lang="en-US" dirty="0" smtClean="0"/>
          </a:p>
          <a:p>
            <a:r>
              <a:rPr lang="en-US" dirty="0" smtClean="0"/>
              <a:t>Two Problems:  Having too much and having too little –</a:t>
            </a:r>
            <a:r>
              <a:rPr lang="en-US" baseline="0" dirty="0" smtClean="0"/>
              <a:t> Having too much (how do you share your blessings) and Having too little (how do you rely on God).  But no matter where you are . . . You have too much or too little . . . You are still to serve God where you are at.</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4</a:t>
            </a:fld>
            <a:endParaRPr lang="en-US"/>
          </a:p>
        </p:txBody>
      </p:sp>
    </p:spTree>
    <p:extLst>
      <p:ext uri="{BB962C8B-B14F-4D97-AF65-F5344CB8AC3E}">
        <p14:creationId xmlns:p14="http://schemas.microsoft.com/office/powerpoint/2010/main" val="2990792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aseline="0" dirty="0" smtClean="0"/>
              <a:t>Who does God Give wisdom to?  Do you have to be good enough?</a:t>
            </a:r>
          </a:p>
          <a:p>
            <a:pPr algn="l"/>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How</a:t>
            </a:r>
            <a:r>
              <a:rPr lang="en-US" baseline="0" dirty="0" smtClean="0"/>
              <a:t> do you ask for Wisdom?  Prayer – but you have to listen!  Give </a:t>
            </a:r>
            <a:r>
              <a:rPr lang="en-US" baseline="0" dirty="0" smtClean="0"/>
              <a:t>example of asking your boss for wisdom (yelling your question into their office as you pass by – but never going into sit down to discuss it)</a:t>
            </a:r>
          </a:p>
          <a:p>
            <a:pPr algn="l"/>
            <a:endParaRPr lang="en-US" baseline="0" dirty="0" smtClean="0"/>
          </a:p>
          <a:p>
            <a:pPr algn="l"/>
            <a:r>
              <a:rPr lang="en-US" baseline="0" dirty="0" smtClean="0"/>
              <a:t>What </a:t>
            </a:r>
            <a:r>
              <a:rPr lang="en-US" baseline="0" dirty="0" smtClean="0"/>
              <a:t>are some of the things that keep </a:t>
            </a:r>
            <a:r>
              <a:rPr lang="en-US" baseline="0" dirty="0" smtClean="0"/>
              <a:t>us from receiving wisdom when we ask?  </a:t>
            </a:r>
            <a:endParaRPr lang="en-US" baseline="0" dirty="0" smtClean="0"/>
          </a:p>
          <a:p>
            <a:pPr marL="171450" indent="-171450" algn="l">
              <a:buFont typeface="Arial" panose="020B0604020202020204" pitchFamily="34" charset="0"/>
              <a:buChar char="•"/>
            </a:pPr>
            <a:r>
              <a:rPr lang="en-US" baseline="0" dirty="0" smtClean="0"/>
              <a:t>Not recognizing it – we expect wealth fame and success from God’s wisdom.  Sometime we get “sell all you have and follow me”</a:t>
            </a:r>
          </a:p>
          <a:p>
            <a:pPr marL="171450" indent="-171450" algn="l">
              <a:buFont typeface="Arial" panose="020B0604020202020204" pitchFamily="34" charset="0"/>
              <a:buChar char="•"/>
            </a:pPr>
            <a:r>
              <a:rPr lang="en-US" baseline="0" dirty="0" smtClean="0"/>
              <a:t>Sometimes we think we don’t need it – we follow a list of rules and as long as we don’t break a rule – we can do whatever we want</a:t>
            </a:r>
          </a:p>
          <a:p>
            <a:pPr marL="171450" indent="-171450" algn="l">
              <a:buFont typeface="Arial" panose="020B0604020202020204" pitchFamily="34" charset="0"/>
              <a:buChar char="•"/>
            </a:pPr>
            <a:r>
              <a:rPr lang="en-US" baseline="0" dirty="0" smtClean="0"/>
              <a:t>Doubting </a:t>
            </a:r>
            <a:r>
              <a:rPr lang="en-US" baseline="0" dirty="0" smtClean="0"/>
              <a:t>that God will give it to us (or has given it to us)</a:t>
            </a:r>
          </a:p>
          <a:p>
            <a:pPr algn="l"/>
            <a:endParaRPr lang="en-US" baseline="0" dirty="0" smtClean="0"/>
          </a:p>
          <a:p>
            <a:pPr algn="l"/>
            <a:r>
              <a:rPr lang="en-US" baseline="0" dirty="0" smtClean="0"/>
              <a:t>***</a:t>
            </a:r>
          </a:p>
          <a:p>
            <a:pPr algn="l"/>
            <a:endParaRPr lang="en-US" baseline="0" dirty="0" smtClean="0"/>
          </a:p>
          <a:p>
            <a:pPr algn="l"/>
            <a:r>
              <a:rPr lang="en-US" baseline="0" dirty="0" smtClean="0"/>
              <a:t>Why can’t we just follow a set of rules?  Why do we have to ask for wisdom?  </a:t>
            </a:r>
          </a:p>
          <a:p>
            <a:pPr marL="171450" indent="-171450" algn="l">
              <a:buFont typeface="Arial" panose="020B0604020202020204" pitchFamily="34" charset="0"/>
              <a:buChar char="•"/>
            </a:pPr>
            <a:r>
              <a:rPr lang="en-US" baseline="0" dirty="0" smtClean="0"/>
              <a:t>Can a set of rules tell us how to live in every circumstance?</a:t>
            </a:r>
          </a:p>
          <a:p>
            <a:pPr marL="171450" indent="-171450" algn="l">
              <a:buFont typeface="Arial" panose="020B0604020202020204" pitchFamily="34" charset="0"/>
              <a:buChar char="•"/>
            </a:pPr>
            <a:r>
              <a:rPr lang="en-US" baseline="0" dirty="0" smtClean="0"/>
              <a:t>Do we have a relationship with God through a set of rules?</a:t>
            </a:r>
          </a:p>
          <a:p>
            <a:pPr marL="171450" indent="-171450" algn="l">
              <a:buFont typeface="Arial" panose="020B0604020202020204" pitchFamily="34" charset="0"/>
              <a:buChar char="•"/>
            </a:pPr>
            <a:r>
              <a:rPr lang="en-US" baseline="0" dirty="0" smtClean="0"/>
              <a:t>How do you know what house to buy? Who to marry?  Etc.</a:t>
            </a:r>
          </a:p>
          <a:p>
            <a:pPr marL="171450" indent="-171450" algn="l">
              <a:buFont typeface="Arial" panose="020B0604020202020204" pitchFamily="34" charset="0"/>
              <a:buChar char="•"/>
            </a:pPr>
            <a:r>
              <a:rPr lang="en-US" baseline="0" dirty="0" smtClean="0"/>
              <a:t>Do you believe that God wants to be part of every area of your life?</a:t>
            </a:r>
          </a:p>
        </p:txBody>
      </p:sp>
      <p:sp>
        <p:nvSpPr>
          <p:cNvPr id="4" name="Slide Number Placeholder 3"/>
          <p:cNvSpPr>
            <a:spLocks noGrp="1"/>
          </p:cNvSpPr>
          <p:nvPr>
            <p:ph type="sldNum" sz="quarter" idx="10"/>
          </p:nvPr>
        </p:nvSpPr>
        <p:spPr/>
        <p:txBody>
          <a:bodyPr/>
          <a:lstStyle/>
          <a:p>
            <a:fld id="{75BAEF26-14F4-4BDD-8E39-B928CFF5AA89}" type="slidenum">
              <a:rPr lang="en-US" smtClean="0"/>
              <a:t>5</a:t>
            </a:fld>
            <a:endParaRPr lang="en-US"/>
          </a:p>
        </p:txBody>
      </p:sp>
    </p:spTree>
    <p:extLst>
      <p:ext uri="{BB962C8B-B14F-4D97-AF65-F5344CB8AC3E}">
        <p14:creationId xmlns:p14="http://schemas.microsoft.com/office/powerpoint/2010/main" val="460844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does James want us to turn from?</a:t>
            </a:r>
            <a:r>
              <a:rPr lang="en-US" baseline="0" dirty="0" smtClean="0"/>
              <a:t> (Focus on ourselves – our problems) </a:t>
            </a:r>
          </a:p>
          <a:p>
            <a:r>
              <a:rPr lang="en-US" baseline="0" dirty="0" smtClean="0"/>
              <a:t>What does James want us to turn to? (Focus on servanthood!)</a:t>
            </a:r>
            <a:endParaRPr lang="en-US" dirty="0" smtClean="0"/>
          </a:p>
          <a:p>
            <a:endParaRPr lang="en-US" dirty="0" smtClean="0"/>
          </a:p>
          <a:p>
            <a:r>
              <a:rPr lang="en-US" dirty="0" smtClean="0"/>
              <a:t>Two Problems:  Having too much and having too little –</a:t>
            </a:r>
            <a:r>
              <a:rPr lang="en-US" baseline="0" dirty="0" smtClean="0"/>
              <a:t> Having too much (how do you share your blessings) and Having too little (how do you rely on God).  But no matter where you are . . . </a:t>
            </a:r>
            <a:r>
              <a:rPr lang="en-US" baseline="0" dirty="0" smtClean="0"/>
              <a:t>Whether you </a:t>
            </a:r>
            <a:r>
              <a:rPr lang="en-US" baseline="0" dirty="0" smtClean="0"/>
              <a:t>have too much or too little . . . You are still to serve God where you are at.</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6</a:t>
            </a:fld>
            <a:endParaRPr lang="en-US"/>
          </a:p>
        </p:txBody>
      </p:sp>
    </p:spTree>
    <p:extLst>
      <p:ext uri="{BB962C8B-B14F-4D97-AF65-F5344CB8AC3E}">
        <p14:creationId xmlns:p14="http://schemas.microsoft.com/office/powerpoint/2010/main" val="4224388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Week 6 – Pure and Undefiled Worship</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7</a:t>
            </a:fld>
            <a:endParaRPr lang="en-US"/>
          </a:p>
        </p:txBody>
      </p:sp>
    </p:spTree>
    <p:extLst>
      <p:ext uri="{BB962C8B-B14F-4D97-AF65-F5344CB8AC3E}">
        <p14:creationId xmlns:p14="http://schemas.microsoft.com/office/powerpoint/2010/main" val="47925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Because if you aren’t going to be focused on your problems any more – what are you going to be focused on?  James is very comprehensive</a:t>
            </a:r>
            <a:r>
              <a:rPr lang="en-US" baseline="0" dirty="0" smtClean="0"/>
              <a:t> in teaching his parish to move from </a:t>
            </a:r>
            <a:r>
              <a:rPr lang="en-US" baseline="0" dirty="0" smtClean="0"/>
              <a:t>problems to servanthood.  And they had real problems – their jobs were being taken away because of their faith, the famine that was hitting Jerusalem area was being blamed on them.  Their lives were on the line everyday.  Still . . .  James did not want them hunkered down hiding.  He wanted them serving God.</a:t>
            </a: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8</a:t>
            </a:fld>
            <a:endParaRPr lang="en-US"/>
          </a:p>
        </p:txBody>
      </p:sp>
    </p:spTree>
    <p:extLst>
      <p:ext uri="{BB962C8B-B14F-4D97-AF65-F5344CB8AC3E}">
        <p14:creationId xmlns:p14="http://schemas.microsoft.com/office/powerpoint/2010/main" val="2059411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examples are not a</a:t>
            </a:r>
            <a:r>
              <a:rPr lang="en-US" baseline="0" dirty="0" smtClean="0"/>
              <a:t> complete collection of all the ways to worship God.  </a:t>
            </a:r>
            <a:endParaRPr lang="en-US" dirty="0" smtClean="0"/>
          </a:p>
          <a:p>
            <a:endParaRPr lang="en-US" dirty="0" smtClean="0"/>
          </a:p>
          <a:p>
            <a:r>
              <a:rPr lang="en-US" dirty="0" smtClean="0"/>
              <a:t>But why </a:t>
            </a:r>
            <a:r>
              <a:rPr lang="en-US" dirty="0" smtClean="0"/>
              <a:t>do you think James</a:t>
            </a:r>
            <a:r>
              <a:rPr lang="en-US" baseline="0" dirty="0" smtClean="0"/>
              <a:t> thought we needed all of these examples</a:t>
            </a:r>
            <a:r>
              <a:rPr lang="en-US" baseline="0" dirty="0" smtClean="0"/>
              <a:t>?</a:t>
            </a:r>
          </a:p>
          <a:p>
            <a:pPr marL="171450" indent="-171450">
              <a:buFont typeface="Arial" panose="020B0604020202020204" pitchFamily="34" charset="0"/>
              <a:buChar char="•"/>
            </a:pPr>
            <a:r>
              <a:rPr lang="en-US" baseline="0" dirty="0" smtClean="0"/>
              <a:t>Radical new way of living</a:t>
            </a:r>
          </a:p>
          <a:p>
            <a:pPr marL="171450" indent="-171450">
              <a:buFont typeface="Arial" panose="020B0604020202020204" pitchFamily="34" charset="0"/>
              <a:buChar char="•"/>
            </a:pPr>
            <a:r>
              <a:rPr lang="en-US" baseline="0" dirty="0" smtClean="0"/>
              <a:t>Our souls have been transformed by Christ, but we are still working with our old minds.</a:t>
            </a:r>
          </a:p>
          <a:p>
            <a:pPr marL="171450" indent="-171450">
              <a:buFont typeface="Arial" panose="020B0604020202020204" pitchFamily="34" charset="0"/>
              <a:buChar char="•"/>
            </a:pPr>
            <a:r>
              <a:rPr lang="en-US" baseline="0" dirty="0" smtClean="0"/>
              <a:t>I think James wanted us to know that worshiping God purely and without defilement affects every area of our live.  It isn’t just something we can do on Sunday.  We do it 24 hours a day!</a:t>
            </a:r>
          </a:p>
          <a:p>
            <a:pPr marL="171450" indent="-171450">
              <a:buFont typeface="Arial" panose="020B0604020202020204" pitchFamily="34" charset="0"/>
              <a:buChar char="•"/>
            </a:pPr>
            <a:endParaRPr lang="en-US" baseline="0" dirty="0" smtClean="0"/>
          </a:p>
          <a:p>
            <a:endParaRPr lang="en-US" baseline="0" dirty="0" smtClean="0"/>
          </a:p>
          <a:p>
            <a:r>
              <a:rPr lang="en-US" baseline="0" dirty="0" smtClean="0"/>
              <a:t>Note: These examples make practical the sermon on the mount.</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9</a:t>
            </a:fld>
            <a:endParaRPr lang="en-US"/>
          </a:p>
        </p:txBody>
      </p:sp>
    </p:spTree>
    <p:extLst>
      <p:ext uri="{BB962C8B-B14F-4D97-AF65-F5344CB8AC3E}">
        <p14:creationId xmlns:p14="http://schemas.microsoft.com/office/powerpoint/2010/main" val="1134783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10</a:t>
            </a:fld>
            <a:endParaRPr lang="en-US"/>
          </a:p>
        </p:txBody>
      </p:sp>
    </p:spTree>
    <p:extLst>
      <p:ext uri="{BB962C8B-B14F-4D97-AF65-F5344CB8AC3E}">
        <p14:creationId xmlns:p14="http://schemas.microsoft.com/office/powerpoint/2010/main" val="1089469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you know any Christians</a:t>
            </a:r>
            <a:r>
              <a:rPr lang="en-US" baseline="0" dirty="0" smtClean="0"/>
              <a:t> who are practicing Christianity as a religion?</a:t>
            </a:r>
          </a:p>
          <a:p>
            <a:endParaRPr lang="en-US" baseline="0" dirty="0" smtClean="0"/>
          </a:p>
          <a:p>
            <a:r>
              <a:rPr lang="en-US" baseline="0" dirty="0" smtClean="0"/>
              <a:t>The problem is . . .  God doesn’t want us to be religious.  God wants a relationship with us.  Do you know how much God loves us?  Tell story of taking Ken’s Spiritual Direction class and coming to the realization that “God wants to spend time with me.”  God wants to spend time with you – not to keep you in line, but to fill you with his love and to give you purpose.</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11</a:t>
            </a:fld>
            <a:endParaRPr lang="en-US"/>
          </a:p>
        </p:txBody>
      </p:sp>
    </p:spTree>
    <p:extLst>
      <p:ext uri="{BB962C8B-B14F-4D97-AF65-F5344CB8AC3E}">
        <p14:creationId xmlns:p14="http://schemas.microsoft.com/office/powerpoint/2010/main" val="2392479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about why Jesus waited to come until the Pharisees</a:t>
            </a:r>
            <a:r>
              <a:rPr lang="en-US" baseline="0" dirty="0" smtClean="0"/>
              <a:t> were in full bloom – Religion had been perfected.</a:t>
            </a:r>
          </a:p>
          <a:p>
            <a:endParaRPr lang="en-US" baseline="0" dirty="0" smtClean="0"/>
          </a:p>
          <a:p>
            <a:r>
              <a:rPr lang="en-US" baseline="0" dirty="0" smtClean="0"/>
              <a:t>And it was just years before Christians tried to return to religion instead of relationship with God – Paul and the Galatians.  </a:t>
            </a:r>
            <a:r>
              <a:rPr lang="en-US" baseline="0" dirty="0" err="1" smtClean="0"/>
              <a:t>Gotta</a:t>
            </a:r>
            <a:r>
              <a:rPr lang="en-US" baseline="0" dirty="0" smtClean="0"/>
              <a:t> follow the rules.  He had to go in and straighten it out.</a:t>
            </a:r>
          </a:p>
          <a:p>
            <a:endParaRPr lang="en-US" baseline="0" dirty="0" smtClean="0"/>
          </a:p>
          <a:p>
            <a:r>
              <a:rPr lang="en-US" baseline="0" dirty="0" smtClean="0"/>
              <a:t>Why do we always want to leave the beautiful relationship that God offers us and return to religion!?!?</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12</a:t>
            </a:fld>
            <a:endParaRPr lang="en-US"/>
          </a:p>
        </p:txBody>
      </p:sp>
    </p:spTree>
    <p:extLst>
      <p:ext uri="{BB962C8B-B14F-4D97-AF65-F5344CB8AC3E}">
        <p14:creationId xmlns:p14="http://schemas.microsoft.com/office/powerpoint/2010/main" val="2213056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US" dirty="0" smtClean="0"/>
              <a:t>So why does James use the word religion to define</a:t>
            </a:r>
            <a:r>
              <a:rPr lang="en-US" baseline="0" dirty="0" smtClean="0"/>
              <a:t> our faith?</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13</a:t>
            </a:fld>
            <a:endParaRPr lang="en-US"/>
          </a:p>
        </p:txBody>
      </p:sp>
    </p:spTree>
    <p:extLst>
      <p:ext uri="{BB962C8B-B14F-4D97-AF65-F5344CB8AC3E}">
        <p14:creationId xmlns:p14="http://schemas.microsoft.com/office/powerpoint/2010/main" val="2978052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the rest of scripture, it is almost always translated worship not religion!  I guess the translators didn’t have the bias toward the word that I had.</a:t>
            </a:r>
          </a:p>
          <a:p>
            <a:endParaRPr lang="en-US" baseline="0" dirty="0" smtClean="0"/>
          </a:p>
          <a:p>
            <a:r>
              <a:rPr lang="en-US" baseline="0" dirty="0" smtClean="0"/>
              <a:t>BTW . . .  The men (and women – there was one woman on the team) that translated the NIV of the Bible met all winter at the church I grew up in in South Florida and did their work of translating.  Many of our church buildings were converted barracks from WW-2.  And they met in one of those old buildings.  It was dark, but air-conditioned.  I attended school there – as well as, going to church there.  I can remember being sent into the room where they were working one day to deliver a note to them.  And I will never forget watching them work.  I could not take my eyes off of them as they gently debated whatever verse they were translating that day.  </a:t>
            </a:r>
          </a:p>
          <a:p>
            <a:endParaRPr lang="en-US" baseline="0" dirty="0" smtClean="0"/>
          </a:p>
          <a:p>
            <a:r>
              <a:rPr lang="en-US" baseline="0" dirty="0" smtClean="0"/>
              <a:t>Anyway . . .  I would have debated the use of the word religion with them in this verse.  So let’s take the word, religion and stick in worship . . .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14</a:t>
            </a:fld>
            <a:endParaRPr lang="en-US"/>
          </a:p>
        </p:txBody>
      </p:sp>
    </p:spTree>
    <p:extLst>
      <p:ext uri="{BB962C8B-B14F-4D97-AF65-F5344CB8AC3E}">
        <p14:creationId xmlns:p14="http://schemas.microsoft.com/office/powerpoint/2010/main" val="37086417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US" dirty="0" smtClean="0"/>
              <a:t>This makes sense to me</a:t>
            </a:r>
          </a:p>
          <a:p>
            <a:pPr marL="628650" lvl="1" indent="-171450">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15</a:t>
            </a:fld>
            <a:endParaRPr lang="en-US"/>
          </a:p>
        </p:txBody>
      </p:sp>
    </p:spTree>
    <p:extLst>
      <p:ext uri="{BB962C8B-B14F-4D97-AF65-F5344CB8AC3E}">
        <p14:creationId xmlns:p14="http://schemas.microsoft.com/office/powerpoint/2010/main" val="28336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16</a:t>
            </a:fld>
            <a:endParaRPr lang="en-US"/>
          </a:p>
        </p:txBody>
      </p:sp>
    </p:spTree>
    <p:extLst>
      <p:ext uri="{BB962C8B-B14F-4D97-AF65-F5344CB8AC3E}">
        <p14:creationId xmlns:p14="http://schemas.microsoft.com/office/powerpoint/2010/main" val="2760971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17</a:t>
            </a:fld>
            <a:endParaRPr lang="en-US"/>
          </a:p>
        </p:txBody>
      </p:sp>
    </p:spTree>
    <p:extLst>
      <p:ext uri="{BB962C8B-B14F-4D97-AF65-F5344CB8AC3E}">
        <p14:creationId xmlns:p14="http://schemas.microsoft.com/office/powerpoint/2010/main" val="1897415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What</a:t>
            </a:r>
            <a:r>
              <a:rPr lang="en-US" baseline="0" dirty="0" smtClean="0"/>
              <a:t> does James hinge our life of worship on?  Ability to bridle our tongues!</a:t>
            </a:r>
          </a:p>
          <a:p>
            <a:pPr marL="457200" lvl="1" indent="0">
              <a:buFont typeface="Arial" panose="020B0604020202020204" pitchFamily="34" charset="0"/>
              <a:buNone/>
            </a:pPr>
            <a:endParaRPr lang="en-US" baseline="0" dirty="0" smtClean="0"/>
          </a:p>
          <a:p>
            <a:pPr marL="685800" lvl="1" indent="-228600">
              <a:buFont typeface="Arial" panose="020B0604020202020204" pitchFamily="34" charset="0"/>
              <a:buAutoNum type="arabicParenR"/>
            </a:pPr>
            <a:r>
              <a:rPr lang="en-US" baseline="0" dirty="0" smtClean="0"/>
              <a:t>We must stop talking – stop telling God what to do (Bless me!  Bless Me!  Give me what I want! Take away my problems!)</a:t>
            </a:r>
          </a:p>
          <a:p>
            <a:pPr marL="685800" lvl="1" indent="-228600">
              <a:buFont typeface="Arial" panose="020B0604020202020204" pitchFamily="34" charset="0"/>
              <a:buAutoNum type="arabicParenR"/>
            </a:pPr>
            <a:r>
              <a:rPr lang="en-US" baseline="0" dirty="0" smtClean="0"/>
              <a:t>And we must start listening to what God wants and who God is.  </a:t>
            </a:r>
          </a:p>
          <a:p>
            <a:pPr marL="457200" lvl="1" indent="0">
              <a:buFont typeface="Arial" panose="020B0604020202020204" pitchFamily="34" charset="0"/>
              <a:buNone/>
            </a:pPr>
            <a:endParaRPr lang="en-US" baseline="0" dirty="0" smtClean="0"/>
          </a:p>
          <a:p>
            <a:pPr marL="457200" lvl="1" indent="0">
              <a:buFont typeface="Arial" panose="020B0604020202020204" pitchFamily="34" charset="0"/>
              <a:buNone/>
            </a:pPr>
            <a:r>
              <a:rPr lang="en-US" baseline="0" dirty="0" smtClean="0"/>
              <a:t>Talking with unbridled tongues = Religion</a:t>
            </a:r>
          </a:p>
          <a:p>
            <a:pPr marL="457200" lvl="1" indent="0">
              <a:buFont typeface="Arial" panose="020B0604020202020204" pitchFamily="34" charset="0"/>
              <a:buNone/>
            </a:pPr>
            <a:r>
              <a:rPr lang="en-US" baseline="0" dirty="0" smtClean="0"/>
              <a:t>Listening = Worship = it is the building of a relationship</a:t>
            </a:r>
          </a:p>
          <a:p>
            <a:pPr marL="685800" lvl="1" indent="-228600">
              <a:buFont typeface="Arial" panose="020B0604020202020204" pitchFamily="34" charset="0"/>
              <a:buAutoNum type="arabicParenR"/>
            </a:pPr>
            <a:endParaRPr lang="en-US" baseline="0"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18</a:t>
            </a:fld>
            <a:endParaRPr lang="en-US"/>
          </a:p>
        </p:txBody>
      </p:sp>
    </p:spTree>
    <p:extLst>
      <p:ext uri="{BB962C8B-B14F-4D97-AF65-F5344CB8AC3E}">
        <p14:creationId xmlns:p14="http://schemas.microsoft.com/office/powerpoint/2010/main" val="14780091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US" dirty="0" smtClean="0"/>
              <a:t>Religion</a:t>
            </a:r>
            <a:r>
              <a:rPr lang="en-US" baseline="0" dirty="0" smtClean="0"/>
              <a:t> is deceptive – it tries to tell God what to do and tries to make God bless us.</a:t>
            </a:r>
          </a:p>
          <a:p>
            <a:pPr marL="628650" lvl="1" indent="-171450">
              <a:buFont typeface="Arial" panose="020B0604020202020204" pitchFamily="34" charset="0"/>
              <a:buChar char="•"/>
            </a:pPr>
            <a:r>
              <a:rPr lang="en-US" baseline="0" dirty="0" smtClean="0"/>
              <a:t>But what God wants is a </a:t>
            </a:r>
            <a:r>
              <a:rPr lang="en-US" baseline="0" dirty="0" smtClean="0"/>
              <a:t>relationship where we listen to God and talk to God, but we don’t define God.  We get to know God.</a:t>
            </a:r>
            <a:endParaRPr lang="en-US" baseline="0" dirty="0" smtClean="0"/>
          </a:p>
          <a:p>
            <a:pPr marL="628650" lvl="1" indent="-171450">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19</a:t>
            </a:fld>
            <a:endParaRPr lang="en-US"/>
          </a:p>
        </p:txBody>
      </p:sp>
    </p:spTree>
    <p:extLst>
      <p:ext uri="{BB962C8B-B14F-4D97-AF65-F5344CB8AC3E}">
        <p14:creationId xmlns:p14="http://schemas.microsoft.com/office/powerpoint/2010/main" val="2943377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Luke 18 </a:t>
            </a:r>
            <a:r>
              <a:rPr lang="en-US" dirty="0" smtClean="0">
                <a:sym typeface="Wingdings" panose="05000000000000000000" pitchFamily="2" charset="2"/>
              </a:rPr>
              <a:t> The Pharisee</a:t>
            </a:r>
            <a:r>
              <a:rPr lang="en-US" baseline="0" dirty="0" smtClean="0">
                <a:sym typeface="Wingdings" panose="05000000000000000000" pitchFamily="2" charset="2"/>
              </a:rPr>
              <a:t> was all about commandeering God’s blessings.  He had lots to tell God about how good he was keeping God’s law.  The tax collector was the one there worshiping God – repenting – seeking – listening to God</a:t>
            </a:r>
            <a:r>
              <a:rPr lang="en-US" baseline="0" dirty="0" smtClean="0">
                <a:sym typeface="Wingdings" panose="05000000000000000000" pitchFamily="2" charset="2"/>
              </a:rPr>
              <a:t>.</a:t>
            </a:r>
          </a:p>
          <a:p>
            <a:endParaRPr lang="en-US" baseline="0" dirty="0" smtClean="0">
              <a:sym typeface="Wingdings" panose="05000000000000000000" pitchFamily="2" charset="2"/>
            </a:endParaRPr>
          </a:p>
          <a:p>
            <a:pPr rtl="0"/>
            <a:r>
              <a:rPr lang="en-US" sz="1200" b="0" i="0" u="none" strike="noStrike" kern="1200" baseline="0" dirty="0" smtClean="0">
                <a:solidFill>
                  <a:schemeClr val="tx1"/>
                </a:solidFill>
                <a:latin typeface="+mn-lt"/>
                <a:ea typeface="+mn-ea"/>
                <a:cs typeface="+mn-cs"/>
              </a:rPr>
              <a:t> </a:t>
            </a:r>
            <a:r>
              <a:rPr lang="en-US" sz="1200" b="0" i="0" u="none" strike="noStrike" kern="1200" baseline="30000" dirty="0" smtClean="0">
                <a:solidFill>
                  <a:schemeClr val="tx1"/>
                </a:solidFill>
                <a:latin typeface="+mn-lt"/>
                <a:ea typeface="+mn-ea"/>
                <a:cs typeface="+mn-cs"/>
              </a:rPr>
              <a:t>10</a:t>
            </a:r>
            <a:r>
              <a:rPr lang="en-US" sz="1200" b="0" i="0" u="none" strike="noStrike" kern="1200" baseline="0" dirty="0" smtClean="0">
                <a:solidFill>
                  <a:schemeClr val="tx1"/>
                </a:solidFill>
                <a:latin typeface="+mn-lt"/>
                <a:ea typeface="+mn-ea"/>
                <a:cs typeface="+mn-cs"/>
              </a:rPr>
              <a:t> "Two men went up to the temple to pray, one a Pharisee and the other a tax collector.</a:t>
            </a:r>
          </a:p>
          <a:p>
            <a:pPr rtl="0"/>
            <a:r>
              <a:rPr lang="en-US" sz="1200" b="0" i="0" u="none" strike="noStrike" kern="1200" baseline="0" dirty="0" smtClean="0">
                <a:solidFill>
                  <a:schemeClr val="tx1"/>
                </a:solidFill>
                <a:latin typeface="+mn-lt"/>
                <a:ea typeface="+mn-ea"/>
                <a:cs typeface="+mn-cs"/>
              </a:rPr>
              <a:t> </a:t>
            </a:r>
            <a:r>
              <a:rPr lang="en-US" sz="1200" b="0" i="0" u="none" strike="noStrike" kern="1200" baseline="30000" dirty="0" smtClean="0">
                <a:solidFill>
                  <a:schemeClr val="tx1"/>
                </a:solidFill>
                <a:latin typeface="+mn-lt"/>
                <a:ea typeface="+mn-ea"/>
                <a:cs typeface="+mn-cs"/>
              </a:rPr>
              <a:t>11</a:t>
            </a:r>
            <a:r>
              <a:rPr lang="en-US" sz="1200" b="0" i="0" u="none" strike="noStrike" kern="1200" baseline="0" dirty="0" smtClean="0">
                <a:solidFill>
                  <a:schemeClr val="tx1"/>
                </a:solidFill>
                <a:latin typeface="+mn-lt"/>
                <a:ea typeface="+mn-ea"/>
                <a:cs typeface="+mn-cs"/>
              </a:rPr>
              <a:t> The Pharisee, standing by himself, was praying thus, 'God, I thank you that I am not like other people: thieves, rogues, adulterers, or even like this tax collector.</a:t>
            </a:r>
          </a:p>
          <a:p>
            <a:pPr rtl="0"/>
            <a:r>
              <a:rPr lang="en-US" sz="1200" b="0" i="0" u="none" strike="noStrike" kern="1200" baseline="0" dirty="0" smtClean="0">
                <a:solidFill>
                  <a:schemeClr val="tx1"/>
                </a:solidFill>
                <a:latin typeface="+mn-lt"/>
                <a:ea typeface="+mn-ea"/>
                <a:cs typeface="+mn-cs"/>
              </a:rPr>
              <a:t> </a:t>
            </a:r>
            <a:r>
              <a:rPr lang="en-US" sz="1200" b="0" i="0" u="none" strike="noStrike" kern="1200" baseline="30000" dirty="0" smtClean="0">
                <a:solidFill>
                  <a:schemeClr val="tx1"/>
                </a:solidFill>
                <a:latin typeface="+mn-lt"/>
                <a:ea typeface="+mn-ea"/>
                <a:cs typeface="+mn-cs"/>
              </a:rPr>
              <a:t>12</a:t>
            </a:r>
            <a:r>
              <a:rPr lang="en-US" sz="1200" b="0" i="0" u="none" strike="noStrike" kern="1200" baseline="0" dirty="0" smtClean="0">
                <a:solidFill>
                  <a:schemeClr val="tx1"/>
                </a:solidFill>
                <a:latin typeface="+mn-lt"/>
                <a:ea typeface="+mn-ea"/>
                <a:cs typeface="+mn-cs"/>
              </a:rPr>
              <a:t> I fast twice a week; I give a tenth of all my income.'</a:t>
            </a:r>
          </a:p>
          <a:p>
            <a:pPr rtl="0"/>
            <a:r>
              <a:rPr lang="en-US" sz="1200" b="0" i="0" u="none" strike="noStrike" kern="1200" baseline="0" dirty="0" smtClean="0">
                <a:solidFill>
                  <a:schemeClr val="tx1"/>
                </a:solidFill>
                <a:latin typeface="+mn-lt"/>
                <a:ea typeface="+mn-ea"/>
                <a:cs typeface="+mn-cs"/>
              </a:rPr>
              <a:t> </a:t>
            </a:r>
            <a:r>
              <a:rPr lang="en-US" sz="1200" b="0" i="0" u="none" strike="noStrike" kern="1200" baseline="30000" dirty="0" smtClean="0">
                <a:solidFill>
                  <a:schemeClr val="tx1"/>
                </a:solidFill>
                <a:latin typeface="+mn-lt"/>
                <a:ea typeface="+mn-ea"/>
                <a:cs typeface="+mn-cs"/>
              </a:rPr>
              <a:t>13</a:t>
            </a:r>
            <a:r>
              <a:rPr lang="en-US" sz="1200" b="0" i="0" u="none" strike="noStrike" kern="1200" baseline="0" dirty="0" smtClean="0">
                <a:solidFill>
                  <a:schemeClr val="tx1"/>
                </a:solidFill>
                <a:latin typeface="+mn-lt"/>
                <a:ea typeface="+mn-ea"/>
                <a:cs typeface="+mn-cs"/>
              </a:rPr>
              <a:t> But the tax collector, standing far off, would not even look up to heaven, but was beating his breast and saying, 'God, be merciful to me, a sinner!'</a:t>
            </a:r>
          </a:p>
          <a:p>
            <a:pPr rtl="0"/>
            <a:r>
              <a:rPr lang="en-US" sz="1200" b="0" i="0" u="none" strike="noStrike" kern="1200" baseline="0" dirty="0" smtClean="0">
                <a:solidFill>
                  <a:schemeClr val="tx1"/>
                </a:solidFill>
                <a:latin typeface="+mn-lt"/>
                <a:ea typeface="+mn-ea"/>
                <a:cs typeface="+mn-cs"/>
              </a:rPr>
              <a:t> </a:t>
            </a:r>
            <a:r>
              <a:rPr lang="en-US" sz="1200" b="0" i="0" u="none" strike="noStrike" kern="1200" baseline="30000" dirty="0" smtClean="0">
                <a:solidFill>
                  <a:schemeClr val="tx1"/>
                </a:solidFill>
                <a:latin typeface="+mn-lt"/>
                <a:ea typeface="+mn-ea"/>
                <a:cs typeface="+mn-cs"/>
              </a:rPr>
              <a:t>14</a:t>
            </a:r>
            <a:r>
              <a:rPr lang="en-US" sz="1200" b="0" i="0" u="none" strike="noStrike" kern="1200" baseline="0" dirty="0" smtClean="0">
                <a:solidFill>
                  <a:schemeClr val="tx1"/>
                </a:solidFill>
                <a:latin typeface="+mn-lt"/>
                <a:ea typeface="+mn-ea"/>
                <a:cs typeface="+mn-cs"/>
              </a:rPr>
              <a:t> I tell you, this man went down to his home justified rather than the other; for all who exalt themselves will be humbled, but all who humble themselves will be exalted."</a:t>
            </a:r>
          </a:p>
          <a:p>
            <a:pPr rtl="0"/>
            <a:r>
              <a:rPr lang="en-US" sz="1200" b="0" i="0" u="none" strike="noStrike" baseline="0" dirty="0" smtClean="0"/>
              <a:t> </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Luk</a:t>
            </a:r>
            <a:r>
              <a:rPr lang="en-US" sz="1200" b="0" i="0" u="none" strike="noStrike" kern="1200" baseline="0" dirty="0" smtClean="0">
                <a:solidFill>
                  <a:schemeClr val="tx1"/>
                </a:solidFill>
                <a:latin typeface="+mn-lt"/>
                <a:ea typeface="+mn-ea"/>
                <a:cs typeface="+mn-cs"/>
              </a:rPr>
              <a:t> 18:10-14 NRS)</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20</a:t>
            </a:fld>
            <a:endParaRPr lang="en-US"/>
          </a:p>
        </p:txBody>
      </p:sp>
    </p:spTree>
    <p:extLst>
      <p:ext uri="{BB962C8B-B14F-4D97-AF65-F5344CB8AC3E}">
        <p14:creationId xmlns:p14="http://schemas.microsoft.com/office/powerpoint/2010/main" val="2981542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baseline="0" dirty="0" smtClean="0">
                <a:solidFill>
                  <a:schemeClr val="tx1"/>
                </a:solidFill>
                <a:latin typeface="+mn-lt"/>
                <a:ea typeface="+mn-ea"/>
                <a:cs typeface="+mn-cs"/>
              </a:rPr>
              <a:t>"Follow me." But he said, "Lord, first let me go and bury my father.“  </a:t>
            </a:r>
            <a:r>
              <a:rPr lang="en-US" sz="1200" b="0" i="0" u="none" strike="noStrike" kern="1200" baseline="30000" dirty="0" smtClean="0">
                <a:solidFill>
                  <a:schemeClr val="tx1"/>
                </a:solidFill>
                <a:latin typeface="+mn-lt"/>
                <a:ea typeface="+mn-ea"/>
                <a:cs typeface="+mn-cs"/>
              </a:rPr>
              <a:t>60</a:t>
            </a:r>
            <a:r>
              <a:rPr lang="en-US" sz="1200" b="0" i="0" u="none" strike="noStrike" kern="1200" baseline="0" dirty="0" smtClean="0">
                <a:solidFill>
                  <a:schemeClr val="tx1"/>
                </a:solidFill>
                <a:latin typeface="+mn-lt"/>
                <a:ea typeface="+mn-ea"/>
                <a:cs typeface="+mn-cs"/>
              </a:rPr>
              <a:t> But Jesus said to him, "Let the dead bury their own dead; but as for you, go and proclaim the kingdom of God."</a:t>
            </a:r>
          </a:p>
          <a:p>
            <a:pPr rtl="0"/>
            <a:r>
              <a:rPr lang="en-US" sz="1200" b="0" i="0" u="none" strike="noStrike" baseline="0" dirty="0" smtClean="0"/>
              <a:t> </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Luk</a:t>
            </a:r>
            <a:r>
              <a:rPr lang="en-US" sz="1200" b="0" i="0" u="none" strike="noStrike" kern="1200" baseline="0" dirty="0" smtClean="0">
                <a:solidFill>
                  <a:schemeClr val="tx1"/>
                </a:solidFill>
                <a:latin typeface="+mn-lt"/>
                <a:ea typeface="+mn-ea"/>
                <a:cs typeface="+mn-cs"/>
              </a:rPr>
              <a:t> 9:59-60 NRS)</a:t>
            </a:r>
          </a:p>
          <a:p>
            <a:pPr rtl="0"/>
            <a:endParaRPr lang="en-US" dirty="0" smtClean="0"/>
          </a:p>
          <a:p>
            <a:pPr rtl="0"/>
            <a:r>
              <a:rPr lang="en-US" sz="1200" b="0" i="0" u="none" strike="noStrike" kern="1200" baseline="0" dirty="0" smtClean="0">
                <a:solidFill>
                  <a:schemeClr val="tx1"/>
                </a:solidFill>
                <a:latin typeface="+mn-lt"/>
                <a:ea typeface="+mn-ea"/>
                <a:cs typeface="+mn-cs"/>
              </a:rPr>
              <a:t> </a:t>
            </a:r>
            <a:r>
              <a:rPr lang="en-US" sz="1200" b="0" i="0" u="none" strike="noStrike" kern="1200" baseline="30000" dirty="0" smtClean="0">
                <a:solidFill>
                  <a:schemeClr val="tx1"/>
                </a:solidFill>
                <a:latin typeface="+mn-lt"/>
                <a:ea typeface="+mn-ea"/>
                <a:cs typeface="+mn-cs"/>
              </a:rPr>
              <a:t>62</a:t>
            </a:r>
            <a:r>
              <a:rPr lang="en-US" sz="1200" b="0" i="0" u="none" strike="noStrike" kern="1200" baseline="0" dirty="0" smtClean="0">
                <a:solidFill>
                  <a:schemeClr val="tx1"/>
                </a:solidFill>
                <a:latin typeface="+mn-lt"/>
                <a:ea typeface="+mn-ea"/>
                <a:cs typeface="+mn-cs"/>
              </a:rPr>
              <a:t> Jesus said to him, "No one who puts a hand to the plow and looks back is fit for the kingdom of God." (</a:t>
            </a:r>
            <a:r>
              <a:rPr lang="en-US" sz="1200" b="0" i="0" u="none" strike="noStrike" kern="1200" baseline="0" dirty="0" err="1" smtClean="0">
                <a:solidFill>
                  <a:schemeClr val="tx1"/>
                </a:solidFill>
                <a:latin typeface="+mn-lt"/>
                <a:ea typeface="+mn-ea"/>
                <a:cs typeface="+mn-cs"/>
              </a:rPr>
              <a:t>Luk</a:t>
            </a:r>
            <a:r>
              <a:rPr lang="en-US" sz="1200" b="0" i="0" u="none" strike="noStrike" kern="1200" baseline="0" dirty="0" smtClean="0">
                <a:solidFill>
                  <a:schemeClr val="tx1"/>
                </a:solidFill>
                <a:latin typeface="+mn-lt"/>
                <a:ea typeface="+mn-ea"/>
                <a:cs typeface="+mn-cs"/>
              </a:rPr>
              <a:t> 9:62 NRS)</a:t>
            </a:r>
            <a:endParaRPr lang="en-US" dirty="0" smtClean="0"/>
          </a:p>
          <a:p>
            <a:pPr rtl="0"/>
            <a:endParaRPr lang="en-US" dirty="0" smtClean="0"/>
          </a:p>
          <a:p>
            <a:r>
              <a:rPr lang="en-US" baseline="0" dirty="0" smtClean="0"/>
              <a:t>We </a:t>
            </a:r>
            <a:r>
              <a:rPr lang="en-US" baseline="0" dirty="0" smtClean="0"/>
              <a:t>can not stay focused on our problems – doing all the talking – and not listen to God.</a:t>
            </a:r>
          </a:p>
          <a:p>
            <a:endParaRPr lang="en-US" baseline="0" dirty="0" smtClean="0"/>
          </a:p>
          <a:p>
            <a:r>
              <a:rPr lang="en-US" baseline="0" dirty="0" smtClean="0"/>
              <a:t>Worshipers </a:t>
            </a:r>
            <a:r>
              <a:rPr lang="en-US" baseline="0" dirty="0" smtClean="0"/>
              <a:t>listen – their tongues are bridled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21</a:t>
            </a:fld>
            <a:endParaRPr lang="en-US"/>
          </a:p>
        </p:txBody>
      </p:sp>
    </p:spTree>
    <p:extLst>
      <p:ext uri="{BB962C8B-B14F-4D97-AF65-F5344CB8AC3E}">
        <p14:creationId xmlns:p14="http://schemas.microsoft.com/office/powerpoint/2010/main" val="2525084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22</a:t>
            </a:fld>
            <a:endParaRPr lang="en-US"/>
          </a:p>
        </p:txBody>
      </p:sp>
    </p:spTree>
    <p:extLst>
      <p:ext uri="{BB962C8B-B14F-4D97-AF65-F5344CB8AC3E}">
        <p14:creationId xmlns:p14="http://schemas.microsoft.com/office/powerpoint/2010/main" val="27778537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baseline="0" dirty="0" smtClean="0"/>
              <a:t>How does James define Pure and undefiled Worship?</a:t>
            </a:r>
          </a:p>
          <a:p>
            <a:pPr marL="685800" lvl="1" indent="-228600">
              <a:buFont typeface="Arial" panose="020B0604020202020204" pitchFamily="34" charset="0"/>
              <a:buAutoNum type="arabicParenR"/>
            </a:pPr>
            <a:endParaRPr lang="en-US" baseline="0"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23</a:t>
            </a:fld>
            <a:endParaRPr lang="en-US"/>
          </a:p>
        </p:txBody>
      </p:sp>
    </p:spTree>
    <p:extLst>
      <p:ext uri="{BB962C8B-B14F-4D97-AF65-F5344CB8AC3E}">
        <p14:creationId xmlns:p14="http://schemas.microsoft.com/office/powerpoint/2010/main" val="26369458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are we stained by the world?  When we accept the</a:t>
            </a:r>
            <a:r>
              <a:rPr lang="en-US" baseline="0" dirty="0" smtClean="0"/>
              <a:t> world’s culture as God’s way.</a:t>
            </a:r>
          </a:p>
          <a:p>
            <a:endParaRPr lang="en-US" baseline="0" dirty="0" smtClean="0"/>
          </a:p>
          <a:p>
            <a:r>
              <a:rPr lang="en-US" baseline="0" dirty="0" smtClean="0"/>
              <a:t>Example:  </a:t>
            </a:r>
          </a:p>
          <a:p>
            <a:pPr marL="171450" indent="-171450">
              <a:buFont typeface="Arial" panose="020B0604020202020204" pitchFamily="34" charset="0"/>
              <a:buChar char="•"/>
            </a:pPr>
            <a:r>
              <a:rPr lang="en-US" baseline="0" dirty="0" smtClean="0"/>
              <a:t>Brother’s sermon – and the man who came out of the choir to take the boy’s hat.  Really!?!?  That is what you take away from the story of the cross?</a:t>
            </a:r>
          </a:p>
          <a:p>
            <a:pPr marL="171450" indent="-171450">
              <a:buFont typeface="Arial" panose="020B0604020202020204" pitchFamily="34" charset="0"/>
              <a:buChar char="•"/>
            </a:pPr>
            <a:r>
              <a:rPr lang="en-US" baseline="0" dirty="0" smtClean="0"/>
              <a:t>Facebook Page “Christians against Vegetarians”  That is what you take away from the story of the cross?</a:t>
            </a:r>
          </a:p>
          <a:p>
            <a:pPr marL="0" indent="0">
              <a:buFont typeface="Arial" panose="020B0604020202020204"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24</a:t>
            </a:fld>
            <a:endParaRPr lang="en-US"/>
          </a:p>
        </p:txBody>
      </p:sp>
    </p:spTree>
    <p:extLst>
      <p:ext uri="{BB962C8B-B14F-4D97-AF65-F5344CB8AC3E}">
        <p14:creationId xmlns:p14="http://schemas.microsoft.com/office/powerpoint/2010/main" val="21775046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25</a:t>
            </a:fld>
            <a:endParaRPr lang="en-US"/>
          </a:p>
        </p:txBody>
      </p:sp>
    </p:spTree>
    <p:extLst>
      <p:ext uri="{BB962C8B-B14F-4D97-AF65-F5344CB8AC3E}">
        <p14:creationId xmlns:p14="http://schemas.microsoft.com/office/powerpoint/2010/main" val="14735018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solidFill>
            <a:srgbClr val="CFD7D7"/>
          </a:solidFill>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a:solidFill>
            <a:srgbClr val="CFD7D7"/>
          </a:solidFill>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solidFill>
            <a:srgbClr val="CFD7D7"/>
          </a:solidFill>
        </p:spPr>
        <p:txBody>
          <a:bodyPr/>
          <a:lstStyle/>
          <a:p>
            <a:fld id="{B3D09527-6636-4996-88E6-2F081766422B}" type="datetimeFigureOut">
              <a:rPr lang="en-US" smtClean="0"/>
              <a:t>11/5/2014</a:t>
            </a:fld>
            <a:endParaRPr lang="en-US"/>
          </a:p>
        </p:txBody>
      </p:sp>
      <p:sp>
        <p:nvSpPr>
          <p:cNvPr id="5" name="Footer Placeholder 4"/>
          <p:cNvSpPr>
            <a:spLocks noGrp="1"/>
          </p:cNvSpPr>
          <p:nvPr>
            <p:ph type="ftr" sz="quarter" idx="11"/>
          </p:nvPr>
        </p:nvSpPr>
        <p:spPr>
          <a:solidFill>
            <a:srgbClr val="CFD7D7"/>
          </a:solidFill>
        </p:spPr>
        <p:txBody>
          <a:bodyPr/>
          <a:lstStyle/>
          <a:p>
            <a:endParaRPr lang="en-US" dirty="0"/>
          </a:p>
        </p:txBody>
      </p:sp>
      <p:sp>
        <p:nvSpPr>
          <p:cNvPr id="6" name="Slide Number Placeholder 5"/>
          <p:cNvSpPr>
            <a:spLocks noGrp="1"/>
          </p:cNvSpPr>
          <p:nvPr>
            <p:ph type="sldNum" sz="quarter" idx="12"/>
          </p:nvPr>
        </p:nvSpPr>
        <p:spPr>
          <a:solidFill>
            <a:srgbClr val="CFD7D7"/>
          </a:solidFill>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189314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FD7D7"/>
          </a:solidFill>
        </p:spPr>
        <p:txBody>
          <a:bodyPr/>
          <a:lstStyle/>
          <a:p>
            <a:r>
              <a:rPr lang="en-US" smtClean="0"/>
              <a:t>Click to edit Master title style</a:t>
            </a:r>
            <a:endParaRPr lang="en-US"/>
          </a:p>
        </p:txBody>
      </p:sp>
      <p:sp>
        <p:nvSpPr>
          <p:cNvPr id="3" name="Content Placeholder 2"/>
          <p:cNvSpPr>
            <a:spLocks noGrp="1"/>
          </p:cNvSpPr>
          <p:nvPr>
            <p:ph idx="1"/>
          </p:nvPr>
        </p:nvSpPr>
        <p:spPr>
          <a:solidFill>
            <a:srgbClr val="CFD7D7"/>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614695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solidFill>
            <a:srgbClr val="CFD7D7"/>
          </a:solidFill>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a:solidFill>
            <a:srgbClr val="CFD7D7"/>
          </a:solidFill>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solidFill>
            <a:srgbClr val="CFD7D7"/>
          </a:solidFill>
        </p:spPr>
        <p:txBody>
          <a:bodyPr/>
          <a:lstStyle/>
          <a:p>
            <a:fld id="{B3D09527-6636-4996-88E6-2F081766422B}" type="datetimeFigureOut">
              <a:rPr lang="en-US" smtClean="0"/>
              <a:t>11/5/2014</a:t>
            </a:fld>
            <a:endParaRPr lang="en-US"/>
          </a:p>
        </p:txBody>
      </p:sp>
      <p:sp>
        <p:nvSpPr>
          <p:cNvPr id="5" name="Footer Placeholder 4"/>
          <p:cNvSpPr>
            <a:spLocks noGrp="1"/>
          </p:cNvSpPr>
          <p:nvPr>
            <p:ph type="ftr" sz="quarter" idx="11"/>
          </p:nvPr>
        </p:nvSpPr>
        <p:spPr>
          <a:solidFill>
            <a:srgbClr val="CFD7D7"/>
          </a:solidFill>
        </p:spPr>
        <p:txBody>
          <a:bodyPr/>
          <a:lstStyle/>
          <a:p>
            <a:endParaRPr lang="en-US"/>
          </a:p>
        </p:txBody>
      </p:sp>
      <p:sp>
        <p:nvSpPr>
          <p:cNvPr id="6" name="Slide Number Placeholder 5"/>
          <p:cNvSpPr>
            <a:spLocks noGrp="1"/>
          </p:cNvSpPr>
          <p:nvPr>
            <p:ph type="sldNum" sz="quarter" idx="12"/>
          </p:nvPr>
        </p:nvSpPr>
        <p:spPr>
          <a:solidFill>
            <a:srgbClr val="CFD7D7"/>
          </a:solidFill>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389513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D09527-6636-4996-88E6-2F081766422B}" type="datetimeFigureOut">
              <a:rPr lang="en-US" smtClean="0"/>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092573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D09527-6636-4996-88E6-2F081766422B}" type="datetimeFigureOut">
              <a:rPr lang="en-US" smtClean="0"/>
              <a:t>11/5/2014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693307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D09527-6636-4996-88E6-2F081766422B}" type="datetimeFigureOut">
              <a:rPr lang="en-US" smtClean="0"/>
              <a:t>11/5/2014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119885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D09527-6636-4996-88E6-2F081766422B}" type="datetimeFigureOut">
              <a:rPr lang="en-US" smtClean="0"/>
              <a:t>11/5/2014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652424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D09527-6636-4996-88E6-2F081766422B}" type="datetimeFigureOut">
              <a:rPr lang="en-US" smtClean="0"/>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206983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D09527-6636-4996-88E6-2F081766422B}" type="datetimeFigureOut">
              <a:rPr lang="en-US" smtClean="0"/>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2744777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2339073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194923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9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a:solidFill>
            <a:srgbClr val="CFD7D7"/>
          </a:solidFill>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a:solidFill>
            <a:srgbClr val="CFD7D7"/>
          </a:solidFill>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a:solidFill>
            <a:srgbClr val="CFD7D7"/>
          </a:solidFill>
        </p:spPr>
        <p:txBody>
          <a:bodyPr vert="horz" lIns="91440" tIns="45720" rIns="91440" bIns="45720" rtlCol="0" anchor="ctr"/>
          <a:lstStyle>
            <a:lvl1pPr algn="l">
              <a:defRPr sz="1200">
                <a:solidFill>
                  <a:schemeClr val="tx1">
                    <a:tint val="75000"/>
                  </a:schemeClr>
                </a:solidFill>
              </a:defRPr>
            </a:lvl1pPr>
          </a:lstStyle>
          <a:p>
            <a:fld id="{B3D09527-6636-4996-88E6-2F081766422B}" type="datetimeFigureOut">
              <a:rPr lang="en-US" smtClean="0"/>
              <a:t>11/5/2014</a:t>
            </a:fld>
            <a:endParaRPr lang="en-US"/>
          </a:p>
        </p:txBody>
      </p:sp>
      <p:sp>
        <p:nvSpPr>
          <p:cNvPr id="5" name="Footer Placeholder 4"/>
          <p:cNvSpPr>
            <a:spLocks noGrp="1"/>
          </p:cNvSpPr>
          <p:nvPr>
            <p:ph type="ftr" sz="quarter" idx="3"/>
          </p:nvPr>
        </p:nvSpPr>
        <p:spPr>
          <a:xfrm>
            <a:off x="4038600" y="6356350"/>
            <a:ext cx="4114800" cy="365125"/>
          </a:xfrm>
          <a:prstGeom prst="rect">
            <a:avLst/>
          </a:prstGeom>
          <a:solidFill>
            <a:srgbClr val="CFD7D7"/>
          </a:solidFill>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a:solidFill>
            <a:srgbClr val="CFD7D7"/>
          </a:solidFill>
        </p:spPr>
        <p:txBody>
          <a:bodyPr vert="horz" lIns="91440" tIns="45720" rIns="91440" bIns="45720" rtlCol="0" anchor="ctr"/>
          <a:lstStyle>
            <a:lvl1pPr algn="r">
              <a:defRPr sz="1200">
                <a:solidFill>
                  <a:schemeClr val="tx1">
                    <a:tint val="75000"/>
                  </a:schemeClr>
                </a:solidFill>
              </a:defRPr>
            </a:lvl1pPr>
          </a:lstStyle>
          <a:p>
            <a:fld id="{765549BD-A6DC-486F-9A8E-C50CED5BCFDD}" type="slidenum">
              <a:rPr lang="en-US" smtClean="0"/>
              <a:t>‹#›</a:t>
            </a:fld>
            <a:endParaRPr lang="en-US"/>
          </a:p>
        </p:txBody>
      </p:sp>
    </p:spTree>
    <p:extLst>
      <p:ext uri="{BB962C8B-B14F-4D97-AF65-F5344CB8AC3E}">
        <p14:creationId xmlns:p14="http://schemas.microsoft.com/office/powerpoint/2010/main" val="2634679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1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57084" y="1092866"/>
            <a:ext cx="9144000" cy="2387600"/>
          </a:xfrm>
        </p:spPr>
        <p:txBody>
          <a:bodyPr/>
          <a:lstStyle/>
          <a:p>
            <a:r>
              <a:rPr lang="en-US" dirty="0" smtClean="0"/>
              <a:t>James in the Suburbs</a:t>
            </a:r>
            <a:endParaRPr lang="en-US" dirty="0"/>
          </a:p>
        </p:txBody>
      </p:sp>
      <p:sp>
        <p:nvSpPr>
          <p:cNvPr id="3" name="Subtitle 2"/>
          <p:cNvSpPr>
            <a:spLocks noGrp="1"/>
          </p:cNvSpPr>
          <p:nvPr>
            <p:ph type="subTitle" idx="1"/>
          </p:nvPr>
        </p:nvSpPr>
        <p:spPr>
          <a:xfrm>
            <a:off x="757084" y="3621702"/>
            <a:ext cx="9144000" cy="1655762"/>
          </a:xfrm>
        </p:spPr>
        <p:txBody>
          <a:bodyPr>
            <a:normAutofit/>
          </a:bodyPr>
          <a:lstStyle/>
          <a:p>
            <a:r>
              <a:rPr lang="en-US" sz="3200" dirty="0"/>
              <a:t>A Disorderly Parable of the Epistle of James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8351" y="1371599"/>
            <a:ext cx="2304733" cy="3494503"/>
          </a:xfrm>
          <a:prstGeom prst="rect">
            <a:avLst/>
          </a:prstGeom>
          <a:effectLst>
            <a:outerShdw blurRad="50800" dist="38100" dir="2700000" sx="104000" sy="104000" algn="tl" rotWithShape="0">
              <a:prstClr val="black">
                <a:alpha val="86000"/>
              </a:prstClr>
            </a:outerShdw>
          </a:effectLst>
          <a:scene3d>
            <a:camera prst="orthographicFront"/>
            <a:lightRig rig="threePt" dir="t"/>
          </a:scene3d>
          <a:sp3d>
            <a:bevelB w="254000" h="254000"/>
          </a:sp3d>
        </p:spPr>
      </p:pic>
    </p:spTree>
    <p:extLst>
      <p:ext uri="{BB962C8B-B14F-4D97-AF65-F5344CB8AC3E}">
        <p14:creationId xmlns:p14="http://schemas.microsoft.com/office/powerpoint/2010/main" val="4121643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600" i="1" dirty="0" smtClean="0"/>
              <a:t>Week 1: Introduction to the Study: Parable/commentary</a:t>
            </a:r>
          </a:p>
          <a:p>
            <a:r>
              <a:rPr lang="en-US" sz="3600" i="1" dirty="0" smtClean="0"/>
              <a:t>Week 2: Introduction to the Epistle of James: Mystery and Controversy</a:t>
            </a:r>
          </a:p>
          <a:p>
            <a:r>
              <a:rPr lang="en-US" sz="3600" i="1" dirty="0" smtClean="0"/>
              <a:t>Week 3: James’s Strategy for handling our problems so we can move on towards serving God</a:t>
            </a:r>
          </a:p>
          <a:p>
            <a:pPr marL="0" indent="0">
              <a:buNone/>
            </a:pPr>
            <a:endParaRPr lang="en-US" sz="3600" i="1" dirty="0" smtClean="0"/>
          </a:p>
        </p:txBody>
      </p:sp>
      <p:sp>
        <p:nvSpPr>
          <p:cNvPr id="4" name="Title 1"/>
          <p:cNvSpPr>
            <a:spLocks noGrp="1"/>
          </p:cNvSpPr>
          <p:nvPr>
            <p:ph type="title"/>
          </p:nvPr>
        </p:nvSpPr>
        <p:spPr>
          <a:xfrm>
            <a:off x="838200" y="365125"/>
            <a:ext cx="10515600" cy="1325563"/>
          </a:xfrm>
        </p:spPr>
        <p:txBody>
          <a:bodyPr/>
          <a:lstStyle/>
          <a:p>
            <a:r>
              <a:rPr lang="en-US" dirty="0" smtClean="0"/>
              <a:t>Review</a:t>
            </a:r>
            <a:endParaRPr lang="en-US" dirty="0"/>
          </a:p>
        </p:txBody>
      </p:sp>
    </p:spTree>
    <p:extLst>
      <p:ext uri="{BB962C8B-B14F-4D97-AF65-F5344CB8AC3E}">
        <p14:creationId xmlns:p14="http://schemas.microsoft.com/office/powerpoint/2010/main" val="385535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600" i="1" dirty="0" smtClean="0"/>
              <a:t>Accept Problems as a Servant’s Way of Life</a:t>
            </a:r>
          </a:p>
          <a:p>
            <a:r>
              <a:rPr lang="en-US" sz="3600" i="1" dirty="0" smtClean="0"/>
              <a:t>Understand the Problem</a:t>
            </a:r>
          </a:p>
          <a:p>
            <a:r>
              <a:rPr lang="en-US" sz="3600" i="1" dirty="0" smtClean="0"/>
              <a:t>See the Problem as Joy</a:t>
            </a:r>
          </a:p>
          <a:p>
            <a:r>
              <a:rPr lang="en-US" sz="3600" i="1" dirty="0" smtClean="0"/>
              <a:t>Endure the Problem (but not idly)</a:t>
            </a:r>
          </a:p>
          <a:p>
            <a:r>
              <a:rPr lang="en-US" sz="3600" i="1" dirty="0" smtClean="0"/>
              <a:t>Ask for Wisdom (without doubting that God will give wisdom – ask and wait patiently until God speaks)</a:t>
            </a:r>
          </a:p>
        </p:txBody>
      </p:sp>
      <p:sp>
        <p:nvSpPr>
          <p:cNvPr id="4" name="Title 1"/>
          <p:cNvSpPr>
            <a:spLocks noGrp="1"/>
          </p:cNvSpPr>
          <p:nvPr>
            <p:ph type="title"/>
          </p:nvPr>
        </p:nvSpPr>
        <p:spPr>
          <a:xfrm>
            <a:off x="838200" y="365125"/>
            <a:ext cx="10515600" cy="1325563"/>
          </a:xfrm>
        </p:spPr>
        <p:txBody>
          <a:bodyPr/>
          <a:lstStyle/>
          <a:p>
            <a:r>
              <a:rPr lang="en-US" dirty="0" smtClean="0"/>
              <a:t>James’s Strategy for </a:t>
            </a:r>
            <a:r>
              <a:rPr lang="en-US" dirty="0"/>
              <a:t>H</a:t>
            </a:r>
            <a:r>
              <a:rPr lang="en-US" dirty="0" smtClean="0"/>
              <a:t>andling Problems</a:t>
            </a:r>
            <a:endParaRPr lang="en-US" dirty="0"/>
          </a:p>
        </p:txBody>
      </p:sp>
    </p:spTree>
    <p:extLst>
      <p:ext uri="{BB962C8B-B14F-4D97-AF65-F5344CB8AC3E}">
        <p14:creationId xmlns:p14="http://schemas.microsoft.com/office/powerpoint/2010/main" val="293040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600" i="1" dirty="0" smtClean="0"/>
              <a:t>Week 1: Introduction to the Study</a:t>
            </a:r>
          </a:p>
          <a:p>
            <a:r>
              <a:rPr lang="en-US" sz="3600" i="1" dirty="0" smtClean="0"/>
              <a:t>Week 2: Introduction to the Epistle of James</a:t>
            </a:r>
          </a:p>
          <a:p>
            <a:r>
              <a:rPr lang="en-US" sz="3600" i="1" dirty="0" smtClean="0"/>
              <a:t>Week 3: James’s Strategy</a:t>
            </a:r>
          </a:p>
          <a:p>
            <a:r>
              <a:rPr lang="en-US" sz="3600" i="1" dirty="0" smtClean="0"/>
              <a:t>Week 4: Wisdom and Doubting</a:t>
            </a:r>
          </a:p>
        </p:txBody>
      </p:sp>
      <p:sp>
        <p:nvSpPr>
          <p:cNvPr id="4" name="Title 1"/>
          <p:cNvSpPr>
            <a:spLocks noGrp="1"/>
          </p:cNvSpPr>
          <p:nvPr>
            <p:ph type="title"/>
          </p:nvPr>
        </p:nvSpPr>
        <p:spPr>
          <a:xfrm>
            <a:off x="838200" y="365125"/>
            <a:ext cx="10515600" cy="1325563"/>
          </a:xfrm>
        </p:spPr>
        <p:txBody>
          <a:bodyPr/>
          <a:lstStyle/>
          <a:p>
            <a:r>
              <a:rPr lang="en-US" dirty="0" smtClean="0"/>
              <a:t>Review</a:t>
            </a:r>
            <a:endParaRPr lang="en-US" dirty="0"/>
          </a:p>
        </p:txBody>
      </p:sp>
    </p:spTree>
    <p:extLst>
      <p:ext uri="{BB962C8B-B14F-4D97-AF65-F5344CB8AC3E}">
        <p14:creationId xmlns:p14="http://schemas.microsoft.com/office/powerpoint/2010/main" val="3561651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3600" i="1" dirty="0"/>
              <a:t> </a:t>
            </a:r>
            <a:endParaRPr lang="en-US" sz="3600" i="1" dirty="0" smtClean="0"/>
          </a:p>
          <a:p>
            <a:pPr marL="0" indent="0" algn="ctr">
              <a:buNone/>
            </a:pPr>
            <a:endParaRPr lang="en-US" sz="3600" i="1" dirty="0"/>
          </a:p>
          <a:p>
            <a:pPr marL="0" indent="0" algn="ctr">
              <a:buNone/>
            </a:pPr>
            <a:r>
              <a:rPr lang="en-US" sz="3600" i="1" dirty="0" smtClean="0"/>
              <a:t>We Ask!</a:t>
            </a:r>
          </a:p>
        </p:txBody>
      </p:sp>
      <p:sp>
        <p:nvSpPr>
          <p:cNvPr id="4" name="Title 1"/>
          <p:cNvSpPr>
            <a:spLocks noGrp="1"/>
          </p:cNvSpPr>
          <p:nvPr>
            <p:ph type="title"/>
          </p:nvPr>
        </p:nvSpPr>
        <p:spPr>
          <a:xfrm>
            <a:off x="838200" y="365125"/>
            <a:ext cx="10515600" cy="1325563"/>
          </a:xfrm>
        </p:spPr>
        <p:txBody>
          <a:bodyPr/>
          <a:lstStyle/>
          <a:p>
            <a:r>
              <a:rPr lang="en-US" dirty="0" smtClean="0"/>
              <a:t>How do we get wisdom?</a:t>
            </a:r>
            <a:endParaRPr lang="en-US" dirty="0"/>
          </a:p>
        </p:txBody>
      </p:sp>
    </p:spTree>
    <p:extLst>
      <p:ext uri="{BB962C8B-B14F-4D97-AF65-F5344CB8AC3E}">
        <p14:creationId xmlns:p14="http://schemas.microsoft.com/office/powerpoint/2010/main" val="402003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600" i="1" dirty="0" smtClean="0"/>
              <a:t>Week 1: Introduction to the Study</a:t>
            </a:r>
          </a:p>
          <a:p>
            <a:r>
              <a:rPr lang="en-US" sz="3600" i="1" dirty="0" smtClean="0"/>
              <a:t>Week 2: Introduction to the Epistle of James</a:t>
            </a:r>
          </a:p>
          <a:p>
            <a:r>
              <a:rPr lang="en-US" sz="3600" i="1" dirty="0" smtClean="0"/>
              <a:t>Week 3: James’s Strategy</a:t>
            </a:r>
          </a:p>
          <a:p>
            <a:r>
              <a:rPr lang="en-US" sz="3600" i="1" dirty="0" smtClean="0"/>
              <a:t>Week 4: Wisdom and Doubting</a:t>
            </a:r>
          </a:p>
          <a:p>
            <a:r>
              <a:rPr lang="en-US" sz="3600" i="1" dirty="0" smtClean="0"/>
              <a:t>Week 5: Turning Toward Servanthood – Example of Dealing with Two Problems</a:t>
            </a:r>
          </a:p>
          <a:p>
            <a:pPr marL="0" indent="0">
              <a:buNone/>
            </a:pPr>
            <a:endParaRPr lang="en-US" sz="3600" i="1" dirty="0" smtClean="0"/>
          </a:p>
        </p:txBody>
      </p:sp>
      <p:sp>
        <p:nvSpPr>
          <p:cNvPr id="4" name="Title 1"/>
          <p:cNvSpPr>
            <a:spLocks noGrp="1"/>
          </p:cNvSpPr>
          <p:nvPr>
            <p:ph type="title"/>
          </p:nvPr>
        </p:nvSpPr>
        <p:spPr>
          <a:xfrm>
            <a:off x="838200" y="365125"/>
            <a:ext cx="10515600" cy="1325563"/>
          </a:xfrm>
        </p:spPr>
        <p:txBody>
          <a:bodyPr/>
          <a:lstStyle/>
          <a:p>
            <a:r>
              <a:rPr lang="en-US" dirty="0" smtClean="0"/>
              <a:t>Review</a:t>
            </a:r>
            <a:endParaRPr lang="en-US" dirty="0"/>
          </a:p>
        </p:txBody>
      </p:sp>
    </p:spTree>
    <p:extLst>
      <p:ext uri="{BB962C8B-B14F-4D97-AF65-F5344CB8AC3E}">
        <p14:creationId xmlns:p14="http://schemas.microsoft.com/office/powerpoint/2010/main" val="3036306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 6</a:t>
            </a:r>
            <a:br>
              <a:rPr lang="en-US" dirty="0" smtClean="0"/>
            </a:br>
            <a:r>
              <a:rPr lang="en-US" dirty="0" smtClean="0"/>
              <a:t>Pure and Undefiled Worship</a:t>
            </a:r>
            <a:endParaRPr lang="en-US" dirty="0"/>
          </a:p>
        </p:txBody>
      </p:sp>
      <p:sp>
        <p:nvSpPr>
          <p:cNvPr id="3" name="Text Placeholder 2"/>
          <p:cNvSpPr>
            <a:spLocks noGrp="1"/>
          </p:cNvSpPr>
          <p:nvPr>
            <p:ph type="body" idx="1"/>
          </p:nvPr>
        </p:nvSpPr>
        <p:spPr/>
        <p:txBody>
          <a:bodyPr>
            <a:normAutofit/>
          </a:bodyPr>
          <a:lstStyle/>
          <a:p>
            <a:endParaRPr lang="en-US" sz="3200" dirty="0"/>
          </a:p>
        </p:txBody>
      </p:sp>
    </p:spTree>
    <p:extLst>
      <p:ext uri="{BB962C8B-B14F-4D97-AF65-F5344CB8AC3E}">
        <p14:creationId xmlns:p14="http://schemas.microsoft.com/office/powerpoint/2010/main" val="28978209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8936" y="2072595"/>
            <a:ext cx="10515600" cy="2852737"/>
          </a:xfrm>
        </p:spPr>
        <p:txBody>
          <a:bodyPr/>
          <a:lstStyle/>
          <a:p>
            <a:pPr algn="ctr"/>
            <a:r>
              <a:rPr lang="en-US" dirty="0" smtClean="0"/>
              <a:t>Understanding </a:t>
            </a:r>
            <a:br>
              <a:rPr lang="en-US" dirty="0" smtClean="0"/>
            </a:br>
            <a:r>
              <a:rPr lang="en-US" dirty="0" smtClean="0">
                <a:solidFill>
                  <a:schemeClr val="accent6"/>
                </a:solidFill>
              </a:rPr>
              <a:t>Pure and Undefiled Worship</a:t>
            </a:r>
            <a:br>
              <a:rPr lang="en-US" dirty="0" smtClean="0">
                <a:solidFill>
                  <a:schemeClr val="accent6"/>
                </a:solidFill>
              </a:rPr>
            </a:br>
            <a:r>
              <a:rPr lang="en-US" dirty="0" smtClean="0"/>
              <a:t>is critical to servanthood.</a:t>
            </a:r>
            <a:endParaRPr lang="en-US" dirty="0"/>
          </a:p>
        </p:txBody>
      </p:sp>
    </p:spTree>
    <p:extLst>
      <p:ext uri="{BB962C8B-B14F-4D97-AF65-F5344CB8AC3E}">
        <p14:creationId xmlns:p14="http://schemas.microsoft.com/office/powerpoint/2010/main" val="37382804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8936" y="2072595"/>
            <a:ext cx="10515600" cy="2852737"/>
          </a:xfrm>
        </p:spPr>
        <p:txBody>
          <a:bodyPr>
            <a:normAutofit/>
          </a:bodyPr>
          <a:lstStyle/>
          <a:p>
            <a:pPr algn="ctr"/>
            <a:r>
              <a:rPr lang="en-US" dirty="0" smtClean="0"/>
              <a:t>The rest of the epistle is going to give us example after example of  </a:t>
            </a:r>
            <a:br>
              <a:rPr lang="en-US" dirty="0" smtClean="0"/>
            </a:br>
            <a:r>
              <a:rPr lang="en-US" dirty="0" smtClean="0">
                <a:solidFill>
                  <a:schemeClr val="accent6"/>
                </a:solidFill>
              </a:rPr>
              <a:t>Pure and Undefiled Worship</a:t>
            </a:r>
            <a:r>
              <a:rPr lang="en-US" dirty="0" smtClean="0"/>
              <a:t>.</a:t>
            </a:r>
            <a:endParaRPr lang="en-US" dirty="0"/>
          </a:p>
        </p:txBody>
      </p:sp>
    </p:spTree>
    <p:extLst>
      <p:ext uri="{BB962C8B-B14F-4D97-AF65-F5344CB8AC3E}">
        <p14:creationId xmlns:p14="http://schemas.microsoft.com/office/powerpoint/2010/main" val="8968029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0" indent="0">
              <a:buNone/>
            </a:pPr>
            <a:endParaRPr lang="en-US" i="1" dirty="0" smtClean="0"/>
          </a:p>
          <a:p>
            <a:pPr marL="0" indent="0">
              <a:buNone/>
            </a:pPr>
            <a:r>
              <a:rPr lang="en-US" i="1" dirty="0" smtClean="0"/>
              <a:t>If </a:t>
            </a:r>
            <a:r>
              <a:rPr lang="en-US" i="1" dirty="0"/>
              <a:t>any think they are </a:t>
            </a:r>
            <a:r>
              <a:rPr lang="en-US" i="1" dirty="0">
                <a:solidFill>
                  <a:srgbClr val="FF0000"/>
                </a:solidFill>
              </a:rPr>
              <a:t>religious</a:t>
            </a:r>
            <a:r>
              <a:rPr lang="en-US" i="1" dirty="0"/>
              <a:t>, and do not bridle their tongues but deceive their hearts, their religion is worthless. </a:t>
            </a:r>
            <a:r>
              <a:rPr lang="en-US" i="1" dirty="0">
                <a:solidFill>
                  <a:srgbClr val="FF0000"/>
                </a:solidFill>
              </a:rPr>
              <a:t>Religion</a:t>
            </a:r>
            <a:r>
              <a:rPr lang="en-US" i="1" dirty="0"/>
              <a:t> that is </a:t>
            </a:r>
            <a:r>
              <a:rPr lang="en-US" i="1" dirty="0">
                <a:solidFill>
                  <a:schemeClr val="accent6"/>
                </a:solidFill>
              </a:rPr>
              <a:t>pure and undefiled </a:t>
            </a:r>
            <a:r>
              <a:rPr lang="en-US" i="1" dirty="0"/>
              <a:t>before God, the Father, is this: </a:t>
            </a:r>
            <a:r>
              <a:rPr lang="en-US" i="1" u="sng" dirty="0"/>
              <a:t>to care for orphans and widows in their distress, and to keep oneself unstained by the world</a:t>
            </a:r>
            <a:r>
              <a:rPr lang="en-US" i="1" dirty="0" smtClean="0"/>
              <a:t>.</a:t>
            </a:r>
            <a:r>
              <a:rPr lang="en-US" dirty="0" smtClean="0"/>
              <a:t> </a:t>
            </a:r>
          </a:p>
          <a:p>
            <a:pPr marL="0" indent="0" algn="r">
              <a:buNone/>
            </a:pPr>
            <a:endParaRPr lang="en-US" dirty="0"/>
          </a:p>
          <a:p>
            <a:pPr marL="0" indent="0" algn="r">
              <a:buNone/>
            </a:pPr>
            <a:r>
              <a:rPr lang="en-US" dirty="0" smtClean="0"/>
              <a:t>Jam 1:9-12</a:t>
            </a:r>
          </a:p>
        </p:txBody>
      </p:sp>
    </p:spTree>
    <p:extLst>
      <p:ext uri="{BB962C8B-B14F-4D97-AF65-F5344CB8AC3E}">
        <p14:creationId xmlns:p14="http://schemas.microsoft.com/office/powerpoint/2010/main" val="8370996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Religion: </a:t>
            </a:r>
            <a:r>
              <a:rPr lang="en-US" sz="2800" dirty="0" smtClean="0"/>
              <a:t>What humanity does to commandeer God’s blessings</a:t>
            </a:r>
            <a:endParaRPr lang="en-US" sz="2800" dirty="0"/>
          </a:p>
        </p:txBody>
      </p:sp>
      <p:sp>
        <p:nvSpPr>
          <p:cNvPr id="3" name="Content Placeholder 2"/>
          <p:cNvSpPr>
            <a:spLocks noGrp="1"/>
          </p:cNvSpPr>
          <p:nvPr>
            <p:ph idx="1"/>
          </p:nvPr>
        </p:nvSpPr>
        <p:spPr/>
        <p:txBody>
          <a:bodyPr/>
          <a:lstStyle/>
          <a:p>
            <a:r>
              <a:rPr lang="en-US" dirty="0" smtClean="0"/>
              <a:t>The formula </a:t>
            </a:r>
            <a:r>
              <a:rPr lang="en-US" dirty="0" smtClean="0"/>
              <a:t>for religion is </a:t>
            </a:r>
            <a:r>
              <a:rPr lang="en-US" dirty="0" smtClean="0"/>
              <a:t>this: </a:t>
            </a:r>
          </a:p>
          <a:p>
            <a:pPr lvl="1"/>
            <a:r>
              <a:rPr lang="en-US" dirty="0" smtClean="0"/>
              <a:t>Figure out what God requires of us (usually the minimum God requires).</a:t>
            </a:r>
          </a:p>
          <a:p>
            <a:pPr lvl="1"/>
            <a:r>
              <a:rPr lang="en-US" dirty="0" smtClean="0"/>
              <a:t>Figure out how to </a:t>
            </a:r>
            <a:r>
              <a:rPr lang="en-US" dirty="0" smtClean="0"/>
              <a:t>do what God requires </a:t>
            </a:r>
            <a:r>
              <a:rPr lang="en-US" dirty="0" smtClean="0"/>
              <a:t>it properly</a:t>
            </a:r>
          </a:p>
          <a:p>
            <a:pPr lvl="1"/>
            <a:r>
              <a:rPr lang="en-US" dirty="0" smtClean="0"/>
              <a:t>By doing it properly, we please God, and God is forced to bless us.</a:t>
            </a:r>
          </a:p>
          <a:p>
            <a:pPr lvl="1"/>
            <a:endParaRPr lang="en-US" dirty="0"/>
          </a:p>
          <a:p>
            <a:r>
              <a:rPr lang="en-US" dirty="0" smtClean="0"/>
              <a:t>Some of the things we humans have done to please God:</a:t>
            </a:r>
          </a:p>
          <a:p>
            <a:pPr lvl="1"/>
            <a:r>
              <a:rPr lang="en-US" dirty="0" smtClean="0"/>
              <a:t>Made Sacrifices (humans, animals, resources, </a:t>
            </a:r>
            <a:r>
              <a:rPr lang="en-US" dirty="0" err="1" smtClean="0"/>
              <a:t>etc</a:t>
            </a:r>
            <a:r>
              <a:rPr lang="en-US" dirty="0" smtClean="0"/>
              <a:t>)</a:t>
            </a:r>
          </a:p>
          <a:p>
            <a:pPr lvl="1"/>
            <a:r>
              <a:rPr lang="en-US" dirty="0" smtClean="0"/>
              <a:t>Performed Rituals (coin in the fountain, magic spells, </a:t>
            </a:r>
            <a:r>
              <a:rPr lang="en-US" dirty="0" smtClean="0"/>
              <a:t>sports charms, </a:t>
            </a:r>
            <a:r>
              <a:rPr lang="en-US" dirty="0" err="1" smtClean="0"/>
              <a:t>etc</a:t>
            </a:r>
            <a:r>
              <a:rPr lang="en-US" dirty="0" smtClean="0"/>
              <a:t>)</a:t>
            </a:r>
          </a:p>
          <a:p>
            <a:pPr lvl="1"/>
            <a:r>
              <a:rPr lang="en-US" dirty="0" smtClean="0"/>
              <a:t>Kept a List of </a:t>
            </a:r>
            <a:r>
              <a:rPr lang="en-US" dirty="0" smtClean="0"/>
              <a:t>Rules </a:t>
            </a:r>
            <a:endParaRPr lang="en-US" dirty="0"/>
          </a:p>
        </p:txBody>
      </p:sp>
    </p:spTree>
    <p:extLst>
      <p:ext uri="{BB962C8B-B14F-4D97-AF65-F5344CB8AC3E}">
        <p14:creationId xmlns:p14="http://schemas.microsoft.com/office/powerpoint/2010/main" val="2289541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Religion: </a:t>
            </a:r>
            <a:r>
              <a:rPr lang="en-US" sz="2800" dirty="0"/>
              <a:t>What humanity does to commandeer God’s blessings</a:t>
            </a:r>
          </a:p>
        </p:txBody>
      </p:sp>
      <p:sp>
        <p:nvSpPr>
          <p:cNvPr id="3" name="Text Placeholder 2"/>
          <p:cNvSpPr>
            <a:spLocks noGrp="1"/>
          </p:cNvSpPr>
          <p:nvPr>
            <p:ph type="body" idx="1"/>
          </p:nvPr>
        </p:nvSpPr>
        <p:spPr/>
        <p:txBody>
          <a:bodyPr/>
          <a:lstStyle/>
          <a:p>
            <a:r>
              <a:rPr lang="en-US" dirty="0" smtClean="0"/>
              <a:t>Religion has a formula to follow</a:t>
            </a:r>
            <a:endParaRPr lang="en-US" dirty="0"/>
          </a:p>
        </p:txBody>
      </p:sp>
      <p:sp>
        <p:nvSpPr>
          <p:cNvPr id="4" name="Content Placeholder 3"/>
          <p:cNvSpPr>
            <a:spLocks noGrp="1"/>
          </p:cNvSpPr>
          <p:nvPr>
            <p:ph sz="half" idx="2"/>
          </p:nvPr>
        </p:nvSpPr>
        <p:spPr>
          <a:xfrm>
            <a:off x="839787" y="2505075"/>
            <a:ext cx="5157787" cy="3684588"/>
          </a:xfrm>
        </p:spPr>
        <p:txBody>
          <a:bodyPr>
            <a:normAutofit lnSpcReduction="10000"/>
          </a:bodyPr>
          <a:lstStyle/>
          <a:p>
            <a:r>
              <a:rPr lang="en-US" dirty="0"/>
              <a:t>Figure out what God requires of us (usually the </a:t>
            </a:r>
            <a:r>
              <a:rPr lang="en-US" dirty="0" smtClean="0"/>
              <a:t>minimum).</a:t>
            </a:r>
          </a:p>
          <a:p>
            <a:endParaRPr lang="en-US" dirty="0"/>
          </a:p>
          <a:p>
            <a:r>
              <a:rPr lang="en-US" dirty="0"/>
              <a:t>Figure out how to do </a:t>
            </a:r>
            <a:r>
              <a:rPr lang="en-US" dirty="0" smtClean="0"/>
              <a:t>what God requires properly</a:t>
            </a:r>
            <a:r>
              <a:rPr lang="en-US" dirty="0" smtClean="0"/>
              <a:t>.</a:t>
            </a:r>
            <a:br>
              <a:rPr lang="en-US" dirty="0" smtClean="0"/>
            </a:br>
            <a:endParaRPr lang="en-US" dirty="0" smtClean="0"/>
          </a:p>
          <a:p>
            <a:r>
              <a:rPr lang="en-US" dirty="0" smtClean="0"/>
              <a:t>By </a:t>
            </a:r>
            <a:r>
              <a:rPr lang="en-US" dirty="0"/>
              <a:t>doing it properly, we please God, and God is forced to bless us.</a:t>
            </a:r>
          </a:p>
        </p:txBody>
      </p:sp>
      <p:sp>
        <p:nvSpPr>
          <p:cNvPr id="5" name="Text Placeholder 4"/>
          <p:cNvSpPr>
            <a:spLocks noGrp="1"/>
          </p:cNvSpPr>
          <p:nvPr>
            <p:ph type="body" sz="quarter" idx="3"/>
          </p:nvPr>
        </p:nvSpPr>
        <p:spPr/>
        <p:txBody>
          <a:bodyPr/>
          <a:lstStyle/>
          <a:p>
            <a:r>
              <a:rPr lang="en-US" dirty="0" smtClean="0"/>
              <a:t>Christianity has Jesus to follow</a:t>
            </a:r>
            <a:endParaRPr lang="en-US" dirty="0"/>
          </a:p>
        </p:txBody>
      </p:sp>
      <p:sp>
        <p:nvSpPr>
          <p:cNvPr id="6" name="Content Placeholder 5"/>
          <p:cNvSpPr>
            <a:spLocks noGrp="1"/>
          </p:cNvSpPr>
          <p:nvPr>
            <p:ph sz="quarter" idx="4"/>
          </p:nvPr>
        </p:nvSpPr>
        <p:spPr/>
        <p:txBody>
          <a:bodyPr>
            <a:normAutofit/>
          </a:bodyPr>
          <a:lstStyle/>
          <a:p>
            <a:pPr marL="228600" lvl="1">
              <a:spcBef>
                <a:spcPts val="1000"/>
              </a:spcBef>
            </a:pPr>
            <a:r>
              <a:rPr lang="en-US" sz="2800" dirty="0"/>
              <a:t>God has already done all the work through </a:t>
            </a:r>
            <a:r>
              <a:rPr lang="en-US" sz="2800" dirty="0" smtClean="0"/>
              <a:t>Jesus – we just say “Yes”</a:t>
            </a:r>
          </a:p>
          <a:p>
            <a:pPr marL="228600" lvl="1">
              <a:spcBef>
                <a:spcPts val="1000"/>
              </a:spcBef>
            </a:pPr>
            <a:r>
              <a:rPr lang="en-US" sz="2800" dirty="0" smtClean="0"/>
              <a:t>Jesus </a:t>
            </a:r>
            <a:r>
              <a:rPr lang="en-US" sz="2800" dirty="0"/>
              <a:t>did all </a:t>
            </a:r>
            <a:r>
              <a:rPr lang="en-US" sz="2800" dirty="0" smtClean="0"/>
              <a:t>that was demanded of us</a:t>
            </a:r>
            <a:r>
              <a:rPr lang="en-US" sz="2800" dirty="0"/>
              <a:t>. </a:t>
            </a:r>
            <a:r>
              <a:rPr lang="en-US" sz="2800" dirty="0" smtClean="0"/>
              <a:t>We can’t earn it.</a:t>
            </a:r>
            <a:br>
              <a:rPr lang="en-US" sz="2800" dirty="0" smtClean="0"/>
            </a:br>
            <a:endParaRPr lang="en-US" sz="2800" dirty="0" smtClean="0"/>
          </a:p>
          <a:p>
            <a:pPr marL="228600" lvl="1">
              <a:spcBef>
                <a:spcPts val="1000"/>
              </a:spcBef>
            </a:pPr>
            <a:r>
              <a:rPr lang="en-US" sz="2800" dirty="0" smtClean="0"/>
              <a:t>All </a:t>
            </a:r>
            <a:r>
              <a:rPr lang="en-US" sz="2800" dirty="0"/>
              <a:t>of our blessings </a:t>
            </a:r>
            <a:r>
              <a:rPr lang="en-US" sz="2800" dirty="0" smtClean="0"/>
              <a:t>are </a:t>
            </a:r>
            <a:r>
              <a:rPr lang="en-US" sz="2800" dirty="0" smtClean="0"/>
              <a:t>gifts. </a:t>
            </a:r>
            <a:endParaRPr lang="en-US" sz="2800" dirty="0"/>
          </a:p>
          <a:p>
            <a:pPr marL="228600" lvl="1">
              <a:spcBef>
                <a:spcPts val="1000"/>
              </a:spcBef>
            </a:pPr>
            <a:endParaRPr lang="en-US" dirty="0"/>
          </a:p>
          <a:p>
            <a:pPr marL="228600" lvl="1">
              <a:spcBef>
                <a:spcPts val="1000"/>
              </a:spcBef>
            </a:pPr>
            <a:endParaRPr lang="en-US" dirty="0"/>
          </a:p>
          <a:p>
            <a:endParaRPr lang="en-US" dirty="0"/>
          </a:p>
        </p:txBody>
      </p:sp>
    </p:spTree>
    <p:extLst>
      <p:ext uri="{BB962C8B-B14F-4D97-AF65-F5344CB8AC3E}">
        <p14:creationId xmlns:p14="http://schemas.microsoft.com/office/powerpoint/2010/main" val="2832998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0" indent="0">
              <a:buNone/>
            </a:pPr>
            <a:endParaRPr lang="en-US" i="1" dirty="0" smtClean="0"/>
          </a:p>
          <a:p>
            <a:pPr marL="0" indent="0">
              <a:buNone/>
            </a:pPr>
            <a:r>
              <a:rPr lang="en-US" i="1" dirty="0" smtClean="0"/>
              <a:t>If </a:t>
            </a:r>
            <a:r>
              <a:rPr lang="en-US" i="1" dirty="0"/>
              <a:t>any think they are </a:t>
            </a:r>
            <a:r>
              <a:rPr lang="en-US" i="1" dirty="0">
                <a:solidFill>
                  <a:srgbClr val="FF0000"/>
                </a:solidFill>
              </a:rPr>
              <a:t>religious</a:t>
            </a:r>
            <a:r>
              <a:rPr lang="en-US" i="1" dirty="0"/>
              <a:t>, and do not bridle their tongues but deceive their hearts, their </a:t>
            </a:r>
            <a:r>
              <a:rPr lang="en-US" i="1" dirty="0">
                <a:solidFill>
                  <a:srgbClr val="FF0000"/>
                </a:solidFill>
              </a:rPr>
              <a:t>religion</a:t>
            </a:r>
            <a:r>
              <a:rPr lang="en-US" i="1" dirty="0"/>
              <a:t> is worthless. </a:t>
            </a:r>
            <a:r>
              <a:rPr lang="en-US" i="1" dirty="0">
                <a:solidFill>
                  <a:srgbClr val="FF0000"/>
                </a:solidFill>
              </a:rPr>
              <a:t>Religion</a:t>
            </a:r>
            <a:r>
              <a:rPr lang="en-US" i="1" dirty="0"/>
              <a:t> that is pure and undefiled before God, the Father, is this: to care for orphans and widows in their distress, and to keep oneself unstained by the world</a:t>
            </a:r>
            <a:r>
              <a:rPr lang="en-US" i="1" dirty="0" smtClean="0"/>
              <a:t>.</a:t>
            </a:r>
            <a:r>
              <a:rPr lang="en-US" dirty="0" smtClean="0"/>
              <a:t> </a:t>
            </a:r>
          </a:p>
          <a:p>
            <a:pPr marL="0" indent="0" algn="r">
              <a:buNone/>
            </a:pPr>
            <a:endParaRPr lang="en-US" dirty="0"/>
          </a:p>
          <a:p>
            <a:pPr marL="0" indent="0" algn="r">
              <a:buNone/>
            </a:pPr>
            <a:r>
              <a:rPr lang="en-US" dirty="0" smtClean="0"/>
              <a:t>Jam 1:9-12</a:t>
            </a:r>
          </a:p>
        </p:txBody>
      </p:sp>
    </p:spTree>
    <p:extLst>
      <p:ext uri="{BB962C8B-B14F-4D97-AF65-F5344CB8AC3E}">
        <p14:creationId xmlns:p14="http://schemas.microsoft.com/office/powerpoint/2010/main" val="33730960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Religion = </a:t>
            </a:r>
            <a:r>
              <a:rPr lang="el-GR" dirty="0" smtClean="0"/>
              <a:t>θρησκεία </a:t>
            </a:r>
            <a:r>
              <a:rPr lang="en-US" dirty="0" smtClean="0"/>
              <a:t>= Worship</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10976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0" indent="0">
              <a:buNone/>
            </a:pPr>
            <a:endParaRPr lang="en-US" i="1" dirty="0" smtClean="0"/>
          </a:p>
          <a:p>
            <a:pPr marL="0" indent="0">
              <a:buNone/>
            </a:pPr>
            <a:r>
              <a:rPr lang="en-US" i="1" dirty="0" smtClean="0"/>
              <a:t>If </a:t>
            </a:r>
            <a:r>
              <a:rPr lang="en-US" i="1" dirty="0"/>
              <a:t>any think they are </a:t>
            </a:r>
            <a:r>
              <a:rPr lang="en-US" i="1" dirty="0" smtClean="0">
                <a:solidFill>
                  <a:srgbClr val="FF0000"/>
                </a:solidFill>
              </a:rPr>
              <a:t>worshipers</a:t>
            </a:r>
            <a:r>
              <a:rPr lang="en-US" i="1" dirty="0" smtClean="0"/>
              <a:t>, </a:t>
            </a:r>
            <a:r>
              <a:rPr lang="en-US" i="1" dirty="0"/>
              <a:t>and do not bridle their tongues but deceive their hearts, their </a:t>
            </a:r>
            <a:r>
              <a:rPr lang="en-US" i="1" dirty="0" smtClean="0">
                <a:solidFill>
                  <a:srgbClr val="FF0000"/>
                </a:solidFill>
              </a:rPr>
              <a:t>worship</a:t>
            </a:r>
            <a:r>
              <a:rPr lang="en-US" i="1" dirty="0" smtClean="0"/>
              <a:t> is </a:t>
            </a:r>
            <a:r>
              <a:rPr lang="en-US" i="1" dirty="0"/>
              <a:t>worthless. </a:t>
            </a:r>
            <a:r>
              <a:rPr lang="en-US" i="1" dirty="0" smtClean="0">
                <a:solidFill>
                  <a:srgbClr val="FF0000"/>
                </a:solidFill>
              </a:rPr>
              <a:t>Worship </a:t>
            </a:r>
            <a:r>
              <a:rPr lang="en-US" i="1" dirty="0" smtClean="0"/>
              <a:t>that </a:t>
            </a:r>
            <a:r>
              <a:rPr lang="en-US" i="1" dirty="0"/>
              <a:t>is pure and undefiled before God, the Father, is this: to care for orphans and widows in their distress, and to keep oneself unstained by the world</a:t>
            </a:r>
            <a:r>
              <a:rPr lang="en-US" i="1" dirty="0" smtClean="0"/>
              <a:t>.</a:t>
            </a:r>
            <a:r>
              <a:rPr lang="en-US" dirty="0" smtClean="0"/>
              <a:t> </a:t>
            </a:r>
          </a:p>
          <a:p>
            <a:pPr marL="0" indent="0" algn="r">
              <a:buNone/>
            </a:pPr>
            <a:endParaRPr lang="en-US" dirty="0"/>
          </a:p>
          <a:p>
            <a:pPr marL="0" indent="0" algn="r">
              <a:buNone/>
            </a:pPr>
            <a:r>
              <a:rPr lang="en-US" dirty="0" smtClean="0"/>
              <a:t>Jam 1:9-12</a:t>
            </a:r>
          </a:p>
        </p:txBody>
      </p:sp>
    </p:spTree>
    <p:extLst>
      <p:ext uri="{BB962C8B-B14F-4D97-AF65-F5344CB8AC3E}">
        <p14:creationId xmlns:p14="http://schemas.microsoft.com/office/powerpoint/2010/main" val="11752073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0" indent="0">
              <a:buNone/>
            </a:pPr>
            <a:endParaRPr lang="en-US" i="1" dirty="0" smtClean="0"/>
          </a:p>
          <a:p>
            <a:pPr marL="0" indent="0">
              <a:buNone/>
            </a:pPr>
            <a:endParaRPr lang="en-US" i="1" dirty="0" smtClean="0"/>
          </a:p>
          <a:p>
            <a:pPr marL="0" indent="0">
              <a:buNone/>
            </a:pPr>
            <a:endParaRPr lang="en-US" i="1" dirty="0"/>
          </a:p>
          <a:p>
            <a:pPr marL="0" indent="0" algn="ctr">
              <a:buNone/>
            </a:pPr>
            <a:r>
              <a:rPr lang="en-US" i="1" dirty="0" smtClean="0"/>
              <a:t>The </a:t>
            </a:r>
            <a:r>
              <a:rPr lang="en-US" i="1" dirty="0" smtClean="0"/>
              <a:t>life </a:t>
            </a:r>
            <a:r>
              <a:rPr lang="en-US" i="1" dirty="0" smtClean="0"/>
              <a:t>of a servant of Christ is a life of pure and undefiled worship.</a:t>
            </a:r>
            <a:endParaRPr lang="en-US" dirty="0" smtClean="0"/>
          </a:p>
        </p:txBody>
      </p:sp>
    </p:spTree>
    <p:extLst>
      <p:ext uri="{BB962C8B-B14F-4D97-AF65-F5344CB8AC3E}">
        <p14:creationId xmlns:p14="http://schemas.microsoft.com/office/powerpoint/2010/main" val="21201213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0" indent="0">
              <a:buNone/>
            </a:pPr>
            <a:endParaRPr lang="en-US" i="1" dirty="0" smtClean="0"/>
          </a:p>
          <a:p>
            <a:pPr marL="0" indent="0">
              <a:buNone/>
            </a:pPr>
            <a:endParaRPr lang="en-US" i="1" dirty="0" smtClean="0"/>
          </a:p>
          <a:p>
            <a:pPr marL="0" indent="0">
              <a:buNone/>
            </a:pPr>
            <a:endParaRPr lang="en-US" i="1" dirty="0"/>
          </a:p>
          <a:p>
            <a:pPr marL="0" indent="0" algn="ctr">
              <a:buNone/>
            </a:pPr>
            <a:r>
              <a:rPr lang="en-US" i="1" dirty="0" smtClean="0"/>
              <a:t>But what does a bridled tongue have to do with worshiping God?</a:t>
            </a:r>
            <a:endParaRPr lang="en-US" dirty="0" smtClean="0"/>
          </a:p>
        </p:txBody>
      </p:sp>
      <p:pic>
        <p:nvPicPr>
          <p:cNvPr id="1028" name="Picture 4" descr="https://img.smartpak.com/product/300x300/172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895" y="3634740"/>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1985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0" indent="0">
              <a:buNone/>
            </a:pPr>
            <a:endParaRPr lang="en-US" i="1" dirty="0" smtClean="0"/>
          </a:p>
          <a:p>
            <a:pPr marL="0" indent="0">
              <a:buNone/>
            </a:pPr>
            <a:r>
              <a:rPr lang="en-US" i="1" dirty="0" smtClean="0"/>
              <a:t>If </a:t>
            </a:r>
            <a:r>
              <a:rPr lang="en-US" i="1" dirty="0"/>
              <a:t>any think they are </a:t>
            </a:r>
            <a:r>
              <a:rPr lang="en-US" i="1" dirty="0" smtClean="0">
                <a:solidFill>
                  <a:srgbClr val="FF0000"/>
                </a:solidFill>
              </a:rPr>
              <a:t>worshipers</a:t>
            </a:r>
            <a:r>
              <a:rPr lang="en-US" i="1" dirty="0" smtClean="0"/>
              <a:t>, </a:t>
            </a:r>
            <a:r>
              <a:rPr lang="en-US" i="1" dirty="0"/>
              <a:t>and do not </a:t>
            </a:r>
            <a:r>
              <a:rPr lang="en-US" i="1" dirty="0">
                <a:solidFill>
                  <a:srgbClr val="0070C0"/>
                </a:solidFill>
              </a:rPr>
              <a:t>bridle their tongues </a:t>
            </a:r>
            <a:r>
              <a:rPr lang="en-US" i="1" dirty="0"/>
              <a:t>but deceive their hearts, their </a:t>
            </a:r>
            <a:r>
              <a:rPr lang="en-US" i="1" dirty="0" smtClean="0">
                <a:solidFill>
                  <a:srgbClr val="FF0000"/>
                </a:solidFill>
              </a:rPr>
              <a:t>worship</a:t>
            </a:r>
            <a:r>
              <a:rPr lang="en-US" i="1" dirty="0" smtClean="0"/>
              <a:t> is </a:t>
            </a:r>
            <a:r>
              <a:rPr lang="en-US" i="1" dirty="0"/>
              <a:t>worthless. </a:t>
            </a:r>
            <a:r>
              <a:rPr lang="en-US" i="1" dirty="0" smtClean="0">
                <a:solidFill>
                  <a:srgbClr val="FF0000"/>
                </a:solidFill>
              </a:rPr>
              <a:t>Worship </a:t>
            </a:r>
            <a:r>
              <a:rPr lang="en-US" i="1" dirty="0" smtClean="0"/>
              <a:t>that </a:t>
            </a:r>
            <a:r>
              <a:rPr lang="en-US" i="1" dirty="0"/>
              <a:t>is pure and undefiled before God, the Father, is this: to care for orphans and widows in their distress, and to keep oneself unstained by the world</a:t>
            </a:r>
            <a:r>
              <a:rPr lang="en-US" i="1" dirty="0" smtClean="0"/>
              <a:t>.</a:t>
            </a:r>
            <a:r>
              <a:rPr lang="en-US" dirty="0" smtClean="0"/>
              <a:t> </a:t>
            </a:r>
          </a:p>
          <a:p>
            <a:pPr marL="0" indent="0" algn="r">
              <a:buNone/>
            </a:pPr>
            <a:endParaRPr lang="en-US" dirty="0"/>
          </a:p>
          <a:p>
            <a:pPr marL="0" indent="0" algn="r">
              <a:buNone/>
            </a:pPr>
            <a:r>
              <a:rPr lang="en-US" dirty="0" smtClean="0"/>
              <a:t>Jam 1:9-12</a:t>
            </a:r>
          </a:p>
        </p:txBody>
      </p:sp>
    </p:spTree>
    <p:extLst>
      <p:ext uri="{BB962C8B-B14F-4D97-AF65-F5344CB8AC3E}">
        <p14:creationId xmlns:p14="http://schemas.microsoft.com/office/powerpoint/2010/main" val="25888699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0" indent="0">
              <a:buNone/>
            </a:pPr>
            <a:endParaRPr lang="en-US" i="1" dirty="0" smtClean="0"/>
          </a:p>
          <a:p>
            <a:pPr marL="0" indent="0">
              <a:buNone/>
            </a:pPr>
            <a:endParaRPr lang="en-US" i="1" dirty="0" smtClean="0"/>
          </a:p>
          <a:p>
            <a:pPr marL="457200" lvl="1" indent="0" algn="ctr">
              <a:buNone/>
            </a:pPr>
            <a:r>
              <a:rPr lang="en-US" dirty="0" smtClean="0">
                <a:solidFill>
                  <a:srgbClr val="FF0000"/>
                </a:solidFill>
              </a:rPr>
              <a:t>Religion</a:t>
            </a:r>
            <a:r>
              <a:rPr lang="en-US" dirty="0" smtClean="0"/>
              <a:t> operates with an unbridled tongue that defines God.</a:t>
            </a:r>
          </a:p>
          <a:p>
            <a:pPr marL="457200" lvl="1" indent="0" algn="ctr">
              <a:buNone/>
            </a:pPr>
            <a:r>
              <a:rPr lang="en-US" dirty="0" smtClean="0">
                <a:solidFill>
                  <a:srgbClr val="FF0000"/>
                </a:solidFill>
              </a:rPr>
              <a:t>Worship</a:t>
            </a:r>
            <a:r>
              <a:rPr lang="en-US" dirty="0" smtClean="0"/>
              <a:t> operates first in listening mode to the implanted word.</a:t>
            </a:r>
            <a:endParaRPr lang="en-US" dirty="0"/>
          </a:p>
        </p:txBody>
      </p:sp>
    </p:spTree>
    <p:extLst>
      <p:ext uri="{BB962C8B-B14F-4D97-AF65-F5344CB8AC3E}">
        <p14:creationId xmlns:p14="http://schemas.microsoft.com/office/powerpoint/2010/main" val="5745310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800100" y="-4268899"/>
            <a:ext cx="10664190" cy="15944514"/>
          </a:xfrm>
          <a:prstGeom prst="rect">
            <a:avLst/>
          </a:prstGeom>
        </p:spPr>
      </p:pic>
    </p:spTree>
    <p:extLst>
      <p:ext uri="{BB962C8B-B14F-4D97-AF65-F5344CB8AC3E}">
        <p14:creationId xmlns:p14="http://schemas.microsoft.com/office/powerpoint/2010/main" val="19090498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upload.wikimedia.org/wikipedia/commons/8/8e/Hoffman-ChristAndTheRichYoungRul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5608" y="0"/>
            <a:ext cx="869108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8931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0" indent="0">
              <a:buNone/>
            </a:pPr>
            <a:endParaRPr lang="en-US" i="1" dirty="0" smtClean="0"/>
          </a:p>
          <a:p>
            <a:pPr marL="0" indent="0">
              <a:buNone/>
            </a:pPr>
            <a:endParaRPr lang="en-US" i="1" dirty="0" smtClean="0"/>
          </a:p>
          <a:p>
            <a:pPr marL="457200" lvl="1" indent="0" algn="ctr">
              <a:buNone/>
            </a:pPr>
            <a:r>
              <a:rPr lang="en-US" dirty="0" smtClean="0"/>
              <a:t>Christianity is not a </a:t>
            </a:r>
            <a:r>
              <a:rPr lang="en-US" dirty="0">
                <a:solidFill>
                  <a:srgbClr val="FF0000"/>
                </a:solidFill>
              </a:rPr>
              <a:t>religion</a:t>
            </a:r>
            <a:r>
              <a:rPr lang="en-US" dirty="0"/>
              <a:t> that </a:t>
            </a:r>
            <a:r>
              <a:rPr lang="en-US" dirty="0" smtClean="0"/>
              <a:t>tries to control </a:t>
            </a:r>
            <a:r>
              <a:rPr lang="en-US" dirty="0"/>
              <a:t>God’s </a:t>
            </a:r>
            <a:r>
              <a:rPr lang="en-US" dirty="0" smtClean="0"/>
              <a:t>blessings </a:t>
            </a:r>
          </a:p>
          <a:p>
            <a:pPr marL="457200" lvl="1" indent="0" algn="ctr">
              <a:buNone/>
            </a:pPr>
            <a:r>
              <a:rPr lang="en-US" dirty="0" smtClean="0"/>
              <a:t>Christianity </a:t>
            </a:r>
            <a:r>
              <a:rPr lang="en-US" dirty="0"/>
              <a:t>is </a:t>
            </a:r>
            <a:r>
              <a:rPr lang="en-US" dirty="0" smtClean="0"/>
              <a:t>a </a:t>
            </a:r>
            <a:r>
              <a:rPr lang="en-US" dirty="0" smtClean="0">
                <a:solidFill>
                  <a:srgbClr val="FF0000"/>
                </a:solidFill>
              </a:rPr>
              <a:t>relationship</a:t>
            </a:r>
            <a:r>
              <a:rPr lang="en-US" dirty="0" smtClean="0"/>
              <a:t> that worships God</a:t>
            </a:r>
            <a:r>
              <a:rPr lang="en-US" dirty="0"/>
              <a:t>.</a:t>
            </a:r>
          </a:p>
        </p:txBody>
      </p:sp>
    </p:spTree>
    <p:extLst>
      <p:ext uri="{BB962C8B-B14F-4D97-AF65-F5344CB8AC3E}">
        <p14:creationId xmlns:p14="http://schemas.microsoft.com/office/powerpoint/2010/main" val="34305860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0" indent="0">
              <a:buNone/>
            </a:pPr>
            <a:endParaRPr lang="en-US" i="1" dirty="0" smtClean="0"/>
          </a:p>
          <a:p>
            <a:pPr marL="0" indent="0">
              <a:buNone/>
            </a:pPr>
            <a:r>
              <a:rPr lang="en-US" i="1" dirty="0" smtClean="0"/>
              <a:t>If </a:t>
            </a:r>
            <a:r>
              <a:rPr lang="en-US" i="1" dirty="0"/>
              <a:t>any think they are </a:t>
            </a:r>
            <a:r>
              <a:rPr lang="en-US" i="1" dirty="0" smtClean="0"/>
              <a:t>worshipers, </a:t>
            </a:r>
            <a:r>
              <a:rPr lang="en-US" i="1" dirty="0"/>
              <a:t>and do not bridle their tongues but deceive their hearts, their </a:t>
            </a:r>
            <a:r>
              <a:rPr lang="en-US" i="1" dirty="0" smtClean="0"/>
              <a:t>worship is </a:t>
            </a:r>
            <a:r>
              <a:rPr lang="en-US" i="1" dirty="0"/>
              <a:t>worthless. </a:t>
            </a:r>
            <a:r>
              <a:rPr lang="en-US" i="1" dirty="0" smtClean="0">
                <a:solidFill>
                  <a:srgbClr val="FF0000"/>
                </a:solidFill>
              </a:rPr>
              <a:t>Worship that </a:t>
            </a:r>
            <a:r>
              <a:rPr lang="en-US" i="1" dirty="0">
                <a:solidFill>
                  <a:srgbClr val="FF0000"/>
                </a:solidFill>
              </a:rPr>
              <a:t>is pure and undefiled before God, the Father, is this: to care for orphans and widows in their distress, and to keep oneself unstained by the world</a:t>
            </a:r>
            <a:r>
              <a:rPr lang="en-US" i="1" dirty="0" smtClean="0">
                <a:solidFill>
                  <a:srgbClr val="FF0000"/>
                </a:solidFill>
              </a:rPr>
              <a:t>.</a:t>
            </a:r>
            <a:r>
              <a:rPr lang="en-US" dirty="0" smtClean="0">
                <a:solidFill>
                  <a:srgbClr val="FF0000"/>
                </a:solidFill>
              </a:rPr>
              <a:t> </a:t>
            </a:r>
          </a:p>
          <a:p>
            <a:pPr marL="0" indent="0" algn="r">
              <a:buNone/>
            </a:pPr>
            <a:endParaRPr lang="en-US" dirty="0"/>
          </a:p>
          <a:p>
            <a:pPr marL="0" indent="0" algn="r">
              <a:buNone/>
            </a:pPr>
            <a:r>
              <a:rPr lang="en-US" dirty="0" smtClean="0"/>
              <a:t>Jam 1:9-12</a:t>
            </a:r>
          </a:p>
        </p:txBody>
      </p:sp>
    </p:spTree>
    <p:extLst>
      <p:ext uri="{BB962C8B-B14F-4D97-AF65-F5344CB8AC3E}">
        <p14:creationId xmlns:p14="http://schemas.microsoft.com/office/powerpoint/2010/main" val="14730809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Pure and Undefiled Worship Defined:</a:t>
            </a:r>
            <a:endParaRPr lang="en-US" dirty="0"/>
          </a:p>
        </p:txBody>
      </p:sp>
      <p:sp>
        <p:nvSpPr>
          <p:cNvPr id="3" name="Content Placeholder 2"/>
          <p:cNvSpPr>
            <a:spLocks noGrp="1"/>
          </p:cNvSpPr>
          <p:nvPr>
            <p:ph idx="1"/>
          </p:nvPr>
        </p:nvSpPr>
        <p:spPr/>
        <p:txBody>
          <a:bodyPr/>
          <a:lstStyle/>
          <a:p>
            <a:r>
              <a:rPr lang="en-US" dirty="0" smtClean="0"/>
              <a:t>A Life of Serving Vulnerable People</a:t>
            </a:r>
          </a:p>
          <a:p>
            <a:r>
              <a:rPr lang="en-US" dirty="0" smtClean="0"/>
              <a:t>A Life that is Unstained by the World</a:t>
            </a:r>
          </a:p>
          <a:p>
            <a:pPr marL="457200" lvl="1" indent="0">
              <a:buNone/>
            </a:pPr>
            <a:endParaRPr lang="en-US" dirty="0" smtClean="0"/>
          </a:p>
          <a:p>
            <a:pPr marL="457200" lvl="1" indent="0">
              <a:buNone/>
            </a:pPr>
            <a:r>
              <a:rPr lang="en-US" dirty="0" smtClean="0"/>
              <a:t>The world stains us when we accept its ways as God’s ways.</a:t>
            </a:r>
          </a:p>
          <a:p>
            <a:pPr marL="457200" lvl="1" indent="0">
              <a:buNone/>
            </a:pPr>
            <a:endParaRPr lang="en-US" dirty="0"/>
          </a:p>
          <a:p>
            <a:pPr marL="457200" lvl="1" indent="0">
              <a:buNone/>
            </a:pPr>
            <a:r>
              <a:rPr lang="en-US" dirty="0" smtClean="0"/>
              <a:t>The world has stained us when we do not enter into the pain and problems of the world with God’s love.</a:t>
            </a:r>
          </a:p>
          <a:p>
            <a:pPr lvl="1"/>
            <a:endParaRPr lang="en-US" dirty="0"/>
          </a:p>
        </p:txBody>
      </p:sp>
    </p:spTree>
    <p:extLst>
      <p:ext uri="{BB962C8B-B14F-4D97-AF65-F5344CB8AC3E}">
        <p14:creationId xmlns:p14="http://schemas.microsoft.com/office/powerpoint/2010/main" val="53228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490" y="1185545"/>
            <a:ext cx="10515600" cy="4351338"/>
          </a:xfrm>
        </p:spPr>
        <p:txBody>
          <a:bodyPr/>
          <a:lstStyle/>
          <a:p>
            <a:pPr marL="457200" lvl="1" indent="0">
              <a:buNone/>
            </a:pPr>
            <a:r>
              <a:rPr lang="en-US" dirty="0" smtClean="0"/>
              <a:t>Assignment</a:t>
            </a:r>
          </a:p>
          <a:p>
            <a:pPr marL="457200" lvl="1" indent="0">
              <a:buNone/>
            </a:pPr>
            <a:endParaRPr lang="en-US" dirty="0"/>
          </a:p>
          <a:p>
            <a:pPr marL="457200" lvl="1" indent="0" algn="ctr">
              <a:buNone/>
            </a:pPr>
            <a:endParaRPr lang="en-US" dirty="0" smtClean="0"/>
          </a:p>
          <a:p>
            <a:pPr marL="457200" lvl="1" indent="0" algn="ctr">
              <a:buNone/>
            </a:pPr>
            <a:endParaRPr lang="en-US"/>
          </a:p>
          <a:p>
            <a:pPr marL="457200" lvl="1" indent="0" algn="ctr">
              <a:buNone/>
            </a:pPr>
            <a:r>
              <a:rPr lang="en-US" smtClean="0"/>
              <a:t>Close </a:t>
            </a:r>
            <a:r>
              <a:rPr lang="en-US" dirty="0" smtClean="0"/>
              <a:t>your eyes and ask God to show you were you are practicing the Christian Religion and where you are practicing </a:t>
            </a:r>
            <a:r>
              <a:rPr lang="en-US" smtClean="0"/>
              <a:t>Christian Worship.</a:t>
            </a:r>
            <a:endParaRPr lang="en-US" dirty="0"/>
          </a:p>
        </p:txBody>
      </p:sp>
    </p:spTree>
    <p:extLst>
      <p:ext uri="{BB962C8B-B14F-4D97-AF65-F5344CB8AC3E}">
        <p14:creationId xmlns:p14="http://schemas.microsoft.com/office/powerpoint/2010/main" val="2548351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itS Class Template.pptx" id="{70024C65-34F4-481D-99E9-BF5A5D843847}" vid="{EFBFE776-8571-4499-A7E8-3FF37661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JitS Template</Template>
  <TotalTime>1554</TotalTime>
  <Words>2473</Words>
  <Application>Microsoft Office PowerPoint</Application>
  <PresentationFormat>Widescreen</PresentationFormat>
  <Paragraphs>220</Paragraphs>
  <Slides>25</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Wingdings</vt:lpstr>
      <vt:lpstr>Office Theme</vt:lpstr>
      <vt:lpstr>James in the Suburbs</vt:lpstr>
      <vt:lpstr>Review</vt:lpstr>
      <vt:lpstr>James’s Strategy for Handling Problems</vt:lpstr>
      <vt:lpstr>Review</vt:lpstr>
      <vt:lpstr>How do we get wisdom?</vt:lpstr>
      <vt:lpstr>Review</vt:lpstr>
      <vt:lpstr>Week 6 Pure and Undefiled Worship</vt:lpstr>
      <vt:lpstr>Understanding  Pure and Undefiled Worship is critical to servanthood.</vt:lpstr>
      <vt:lpstr>The rest of the epistle is going to give us example after example of   Pure and Undefiled Worship.</vt:lpstr>
      <vt:lpstr>PowerPoint Presentation</vt:lpstr>
      <vt:lpstr>Religion: What humanity does to commandeer God’s blessings</vt:lpstr>
      <vt:lpstr>Religion: What humanity does to commandeer God’s blessings</vt:lpstr>
      <vt:lpstr>PowerPoint Presentation</vt:lpstr>
      <vt:lpstr>Religion = θρησκεία = Worship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Pure and Undefiled Worship Defined:</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April Love-Fordham</dc:creator>
  <cp:lastModifiedBy>April Love-Fordham</cp:lastModifiedBy>
  <cp:revision>126</cp:revision>
  <dcterms:created xsi:type="dcterms:W3CDTF">2014-08-05T15:05:37Z</dcterms:created>
  <dcterms:modified xsi:type="dcterms:W3CDTF">2014-11-05T19:48:56Z</dcterms:modified>
</cp:coreProperties>
</file>