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85" r:id="rId3"/>
    <p:sldId id="334" r:id="rId4"/>
    <p:sldId id="303" r:id="rId5"/>
    <p:sldId id="283" r:id="rId6"/>
    <p:sldId id="309" r:id="rId7"/>
    <p:sldId id="310" r:id="rId8"/>
    <p:sldId id="311" r:id="rId9"/>
    <p:sldId id="335" r:id="rId10"/>
    <p:sldId id="338" r:id="rId11"/>
    <p:sldId id="312" r:id="rId12"/>
    <p:sldId id="314" r:id="rId13"/>
    <p:sldId id="315" r:id="rId14"/>
    <p:sldId id="305" r:id="rId15"/>
    <p:sldId id="307" r:id="rId16"/>
    <p:sldId id="316" r:id="rId17"/>
    <p:sldId id="336" r:id="rId18"/>
    <p:sldId id="317" r:id="rId19"/>
    <p:sldId id="318" r:id="rId20"/>
    <p:sldId id="319" r:id="rId21"/>
    <p:sldId id="320" r:id="rId22"/>
    <p:sldId id="321" r:id="rId23"/>
    <p:sldId id="306" r:id="rId24"/>
    <p:sldId id="308" r:id="rId25"/>
    <p:sldId id="322" r:id="rId26"/>
    <p:sldId id="323" r:id="rId27"/>
    <p:sldId id="324" r:id="rId28"/>
    <p:sldId id="325" r:id="rId29"/>
    <p:sldId id="337" r:id="rId30"/>
    <p:sldId id="326" r:id="rId31"/>
    <p:sldId id="327" r:id="rId32"/>
    <p:sldId id="328" r:id="rId33"/>
    <p:sldId id="329" r:id="rId34"/>
    <p:sldId id="332" r:id="rId35"/>
    <p:sldId id="30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70893" autoAdjust="0"/>
  </p:normalViewPr>
  <p:slideViewPr>
    <p:cSldViewPr snapToGrid="0">
      <p:cViewPr varScale="1">
        <p:scale>
          <a:sx n="53" d="100"/>
          <a:sy n="53" d="100"/>
        </p:scale>
        <p:origin x="7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53A4A-20AE-4566-A68A-B35E5E1ED1DA}" type="datetimeFigureOut">
              <a:rPr lang="en-US" smtClean="0"/>
              <a:t>10/22/2014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AEF26-14F4-4BDD-8E39-B928CFF5AA89}" type="slidenum">
              <a:rPr lang="en-US" smtClean="0"/>
              <a:t>‹#›</a:t>
            </a:fld>
            <a:endParaRPr lang="en-US"/>
          </a:p>
        </p:txBody>
      </p:sp>
    </p:spTree>
    <p:extLst>
      <p:ext uri="{BB962C8B-B14F-4D97-AF65-F5344CB8AC3E}">
        <p14:creationId xmlns:p14="http://schemas.microsoft.com/office/powerpoint/2010/main" val="448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 James</a:t>
            </a:r>
            <a:r>
              <a:rPr lang="en-US" baseline="0" dirty="0" smtClean="0"/>
              <a:t> has taught </a:t>
            </a:r>
            <a:r>
              <a:rPr lang="en-US" dirty="0" smtClean="0"/>
              <a:t>in the Epistle</a:t>
            </a:r>
            <a:r>
              <a:rPr lang="en-US" baseline="0" dirty="0" smtClean="0"/>
              <a:t> so far has been with the purpose of helping his congregants handle their problems so that they could become effective servants of Christ.  </a:t>
            </a:r>
          </a:p>
          <a:p>
            <a:endParaRPr lang="en-US" baseline="0" dirty="0" smtClean="0"/>
          </a:p>
          <a:p>
            <a:r>
              <a:rPr lang="en-US" baseline="0" dirty="0" smtClean="0"/>
              <a:t>James is going to have a few more things to say about Problems before next week’s lesson when he is going to start teaching us how to serve God.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a:t>
            </a:fld>
            <a:endParaRPr lang="en-US"/>
          </a:p>
        </p:txBody>
      </p:sp>
    </p:spTree>
    <p:extLst>
      <p:ext uri="{BB962C8B-B14F-4D97-AF65-F5344CB8AC3E}">
        <p14:creationId xmlns:p14="http://schemas.microsoft.com/office/powerpoint/2010/main" val="353848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common Problems</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a:t>
            </a:fld>
            <a:endParaRPr lang="en-US"/>
          </a:p>
        </p:txBody>
      </p:sp>
    </p:spTree>
    <p:extLst>
      <p:ext uri="{BB962C8B-B14F-4D97-AF65-F5344CB8AC3E}">
        <p14:creationId xmlns:p14="http://schemas.microsoft.com/office/powerpoint/2010/main" val="47925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5</a:t>
            </a:fld>
            <a:endParaRPr lang="en-US"/>
          </a:p>
        </p:txBody>
      </p:sp>
    </p:spTree>
    <p:extLst>
      <p:ext uri="{BB962C8B-B14F-4D97-AF65-F5344CB8AC3E}">
        <p14:creationId xmlns:p14="http://schemas.microsoft.com/office/powerpoint/2010/main" val="1089469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7</a:t>
            </a:fld>
            <a:endParaRPr lang="en-US"/>
          </a:p>
        </p:txBody>
      </p:sp>
    </p:spTree>
    <p:extLst>
      <p:ext uri="{BB962C8B-B14F-4D97-AF65-F5344CB8AC3E}">
        <p14:creationId xmlns:p14="http://schemas.microsoft.com/office/powerpoint/2010/main" val="2371404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both stories of having too little and having too much:</a:t>
            </a:r>
          </a:p>
          <a:p>
            <a:endParaRPr lang="en-US" dirty="0" smtClean="0"/>
          </a:p>
          <a:p>
            <a:pPr marL="171450" indent="-171450">
              <a:buFont typeface="Arial" panose="020B0604020202020204" pitchFamily="34" charset="0"/>
              <a:buChar char="•"/>
            </a:pPr>
            <a:r>
              <a:rPr lang="en-US" dirty="0" smtClean="0"/>
              <a:t>Stop at the end of “too little” to get comments on the story</a:t>
            </a:r>
          </a:p>
          <a:p>
            <a:pPr marL="171450" indent="-171450">
              <a:buFont typeface="Arial" panose="020B0604020202020204" pitchFamily="34" charset="0"/>
              <a:buChar char="•"/>
            </a:pP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Stop at the end of “too much” to get comments on the story</a:t>
            </a:r>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8</a:t>
            </a:fld>
            <a:endParaRPr lang="en-US"/>
          </a:p>
        </p:txBody>
      </p:sp>
    </p:spTree>
    <p:extLst>
      <p:ext uri="{BB962C8B-B14F-4D97-AF65-F5344CB8AC3E}">
        <p14:creationId xmlns:p14="http://schemas.microsoft.com/office/powerpoint/2010/main" val="2724107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1" dirty="0"/>
          </a:p>
        </p:txBody>
      </p:sp>
      <p:sp>
        <p:nvSpPr>
          <p:cNvPr id="4" name="Slide Number Placeholder 3"/>
          <p:cNvSpPr>
            <a:spLocks noGrp="1"/>
          </p:cNvSpPr>
          <p:nvPr>
            <p:ph type="sldNum" sz="quarter" idx="10"/>
          </p:nvPr>
        </p:nvSpPr>
        <p:spPr/>
        <p:txBody>
          <a:bodyPr/>
          <a:lstStyle/>
          <a:p>
            <a:fld id="{75BAEF26-14F4-4BDD-8E39-B928CFF5AA89}" type="slidenum">
              <a:rPr lang="en-US" smtClean="0"/>
              <a:t>9</a:t>
            </a:fld>
            <a:endParaRPr lang="en-US"/>
          </a:p>
        </p:txBody>
      </p:sp>
    </p:spTree>
    <p:extLst>
      <p:ext uri="{BB962C8B-B14F-4D97-AF65-F5344CB8AC3E}">
        <p14:creationId xmlns:p14="http://schemas.microsoft.com/office/powerpoint/2010/main" val="1804212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Not to become poor.</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b="1" dirty="0" smtClean="0"/>
              <a:t>How</a:t>
            </a:r>
            <a:r>
              <a:rPr lang="en-US" b="1" baseline="0" dirty="0" smtClean="0"/>
              <a:t> do we know how to do this?</a:t>
            </a:r>
            <a:r>
              <a:rPr lang="en-US" baseline="0" dirty="0" smtClean="0"/>
              <a:t>  Ask for wisdom!</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1" baseline="0" dirty="0" smtClean="0"/>
              <a:t>How is this different from what the world teaches?  </a:t>
            </a:r>
            <a:r>
              <a:rPr lang="en-US" baseline="0" dirty="0" smtClean="0"/>
              <a:t>“the one with the most toys wins” “pay yourself first” “save for a rainy day”</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This </a:t>
            </a:r>
            <a:r>
              <a:rPr lang="en-US" baseline="0" dirty="0" smtClean="0"/>
              <a:t>trial </a:t>
            </a:r>
            <a:r>
              <a:rPr lang="en-US" baseline="0" dirty="0" smtClean="0"/>
              <a:t>is before the wealthy every time they get a paycheck, dividend, etc.  </a:t>
            </a:r>
            <a:r>
              <a:rPr lang="en-US" b="1" baseline="0" dirty="0" smtClean="0"/>
              <a:t>How have you experienced this trial?</a:t>
            </a:r>
            <a:endParaRPr lang="en-US" b="1" dirty="0"/>
          </a:p>
        </p:txBody>
      </p:sp>
      <p:sp>
        <p:nvSpPr>
          <p:cNvPr id="4" name="Slide Number Placeholder 3"/>
          <p:cNvSpPr>
            <a:spLocks noGrp="1"/>
          </p:cNvSpPr>
          <p:nvPr>
            <p:ph type="sldNum" sz="quarter" idx="10"/>
          </p:nvPr>
        </p:nvSpPr>
        <p:spPr/>
        <p:txBody>
          <a:bodyPr/>
          <a:lstStyle/>
          <a:p>
            <a:fld id="{75BAEF26-14F4-4BDD-8E39-B928CFF5AA89}" type="slidenum">
              <a:rPr lang="en-US" smtClean="0"/>
              <a:t>10</a:t>
            </a:fld>
            <a:endParaRPr lang="en-US"/>
          </a:p>
        </p:txBody>
      </p:sp>
    </p:spTree>
    <p:extLst>
      <p:ext uri="{BB962C8B-B14F-4D97-AF65-F5344CB8AC3E}">
        <p14:creationId xmlns:p14="http://schemas.microsoft.com/office/powerpoint/2010/main" val="1892791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0" indent="0">
              <a:buFont typeface="Arial" panose="020B0604020202020204" pitchFamily="34" charset="0"/>
              <a:buNone/>
            </a:pPr>
            <a:r>
              <a:rPr lang="en-US" dirty="0" smtClean="0"/>
              <a:t>Tell the story</a:t>
            </a:r>
            <a:r>
              <a:rPr lang="en-US" baseline="0" dirty="0" smtClean="0"/>
              <a:t> of the wealthy ruler.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11</a:t>
            </a:fld>
            <a:endParaRPr lang="en-US"/>
          </a:p>
        </p:txBody>
      </p:sp>
    </p:spTree>
    <p:extLst>
      <p:ext uri="{BB962C8B-B14F-4D97-AF65-F5344CB8AC3E}">
        <p14:creationId xmlns:p14="http://schemas.microsoft.com/office/powerpoint/2010/main" val="1986184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Again Let’s </a:t>
            </a:r>
            <a:r>
              <a:rPr lang="en-US" dirty="0" smtClean="0"/>
              <a:t>look at the last verses of the section </a:t>
            </a:r>
            <a:r>
              <a:rPr lang="en-US" baseline="0" dirty="0" smtClean="0"/>
              <a:t>we are studying in James tonight . . .  The section in red – </a:t>
            </a:r>
            <a:r>
              <a:rPr lang="en-US" baseline="0" dirty="0" smtClean="0"/>
              <a:t>re-read </a:t>
            </a:r>
            <a:r>
              <a:rPr lang="en-US" baseline="0" dirty="0" smtClean="0"/>
              <a:t>it.</a:t>
            </a:r>
            <a:endParaRPr lang="en-US" dirty="0" smtClean="0"/>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Do you notice any similarities to what Jesus said on the sermon of the mount?</a:t>
            </a:r>
            <a:r>
              <a:rPr lang="en-US" baseline="0" dirty="0" smtClean="0"/>
              <a:t>  “Blessed”</a:t>
            </a:r>
          </a:p>
          <a:p>
            <a:pPr marL="171450" indent="-171450">
              <a:buFont typeface="Arial" panose="020B0604020202020204" pitchFamily="34" charset="0"/>
              <a:buChar char="•"/>
            </a:pPr>
            <a:r>
              <a:rPr lang="en-US" baseline="0" dirty="0" smtClean="0"/>
              <a:t>The good news for those with too much and those with too little . . .  If we endure the trial, we will receive the crown of life.</a:t>
            </a:r>
          </a:p>
          <a:p>
            <a:pPr marL="171450" indent="-171450">
              <a:buFont typeface="Arial" panose="020B0604020202020204" pitchFamily="34" charset="0"/>
              <a:buChar char="•"/>
            </a:pPr>
            <a:r>
              <a:rPr lang="en-US" b="1" dirty="0" smtClean="0"/>
              <a:t>But . . . . What is the difference between being successful and enduring?</a:t>
            </a:r>
          </a:p>
          <a:p>
            <a:pPr marL="171450" indent="-171450">
              <a:buFont typeface="Arial" panose="020B0604020202020204" pitchFamily="34" charset="0"/>
              <a:buChar char="•"/>
            </a:pPr>
            <a:r>
              <a:rPr lang="en-US" dirty="0" smtClean="0"/>
              <a:t>Have</a:t>
            </a:r>
            <a:r>
              <a:rPr lang="en-US" baseline="0" dirty="0" smtClean="0"/>
              <a:t> you ever been faithful to God, but not successful in achieving a goal?</a:t>
            </a:r>
            <a:endParaRPr lang="en-US" dirty="0" smtClean="0"/>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12</a:t>
            </a:fld>
            <a:endParaRPr lang="en-US"/>
          </a:p>
        </p:txBody>
      </p:sp>
    </p:spTree>
    <p:extLst>
      <p:ext uri="{BB962C8B-B14F-4D97-AF65-F5344CB8AC3E}">
        <p14:creationId xmlns:p14="http://schemas.microsoft.com/office/powerpoint/2010/main" val="2722481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13</a:t>
            </a:fld>
            <a:endParaRPr lang="en-US"/>
          </a:p>
        </p:txBody>
      </p:sp>
    </p:spTree>
    <p:extLst>
      <p:ext uri="{BB962C8B-B14F-4D97-AF65-F5344CB8AC3E}">
        <p14:creationId xmlns:p14="http://schemas.microsoft.com/office/powerpoint/2010/main" val="3857187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how this is a turning point in th</a:t>
            </a:r>
            <a:r>
              <a:rPr lang="en-US" baseline="0" dirty="0" smtClean="0"/>
              <a:t>e book</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14</a:t>
            </a:fld>
            <a:endParaRPr lang="en-US"/>
          </a:p>
        </p:txBody>
      </p:sp>
    </p:spTree>
    <p:extLst>
      <p:ext uri="{BB962C8B-B14F-4D97-AF65-F5344CB8AC3E}">
        <p14:creationId xmlns:p14="http://schemas.microsoft.com/office/powerpoint/2010/main" val="2881810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15</a:t>
            </a:fld>
            <a:endParaRPr lang="en-US"/>
          </a:p>
        </p:txBody>
      </p:sp>
    </p:spTree>
    <p:extLst>
      <p:ext uri="{BB962C8B-B14F-4D97-AF65-F5344CB8AC3E}">
        <p14:creationId xmlns:p14="http://schemas.microsoft.com/office/powerpoint/2010/main" val="4164360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16</a:t>
            </a:fld>
            <a:endParaRPr lang="en-US"/>
          </a:p>
        </p:txBody>
      </p:sp>
    </p:spTree>
    <p:extLst>
      <p:ext uri="{BB962C8B-B14F-4D97-AF65-F5344CB8AC3E}">
        <p14:creationId xmlns:p14="http://schemas.microsoft.com/office/powerpoint/2010/main" val="390562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a:t>
            </a:r>
            <a:r>
              <a:rPr lang="en-US" baseline="0" dirty="0" smtClean="0"/>
              <a:t> first part of story . . . </a:t>
            </a:r>
          </a:p>
          <a:p>
            <a:r>
              <a:rPr lang="en-US" baseline="0" dirty="0" smtClean="0"/>
              <a:t>Technically James is right . . .  God didn’t manufacture problems for Job.  But God gave Satan permission.  </a:t>
            </a:r>
            <a:r>
              <a:rPr lang="en-US" b="1" baseline="0" dirty="0" smtClean="0"/>
              <a:t>Does this bother anyone?  Does it give anyone comfort?</a:t>
            </a:r>
          </a:p>
          <a:p>
            <a:endParaRPr lang="en-US" b="0" baseline="0" dirty="0" smtClean="0"/>
          </a:p>
          <a:p>
            <a:r>
              <a:rPr lang="en-US" b="0" baseline="0" dirty="0" smtClean="0"/>
              <a:t>Go on with story . . . </a:t>
            </a:r>
          </a:p>
          <a:p>
            <a:pPr marL="171450" indent="-171450">
              <a:buFont typeface="Arial" panose="020B0604020202020204" pitchFamily="34" charset="0"/>
              <a:buChar char="•"/>
            </a:pPr>
            <a:r>
              <a:rPr lang="en-US" b="0" baseline="0" dirty="0" smtClean="0"/>
              <a:t>Would Job embrace his faith . . .  the wisdom that God gave him – “I love you. And you haven’t caused this.”</a:t>
            </a:r>
          </a:p>
          <a:p>
            <a:pPr marL="171450" indent="-171450">
              <a:buFont typeface="Arial" panose="020B0604020202020204" pitchFamily="34" charset="0"/>
              <a:buChar char="•"/>
            </a:pPr>
            <a:r>
              <a:rPr lang="en-US" b="0" baseline="0" dirty="0" smtClean="0"/>
              <a:t>Or would Job fall apart?</a:t>
            </a:r>
          </a:p>
          <a:p>
            <a:pPr marL="171450" indent="-171450">
              <a:buFont typeface="Arial" panose="020B0604020202020204" pitchFamily="34" charset="0"/>
              <a:buChar char="•"/>
            </a:pPr>
            <a:endParaRPr lang="en-US" b="0" baseline="0" dirty="0" smtClean="0"/>
          </a:p>
          <a:p>
            <a:pPr marL="0" indent="0">
              <a:buFont typeface="Arial" panose="020B0604020202020204" pitchFamily="34" charset="0"/>
              <a:buNone/>
            </a:pPr>
            <a:r>
              <a:rPr lang="en-US" b="0" baseline="0" dirty="0" smtClean="0"/>
              <a:t>This is the nature of every trial . . . </a:t>
            </a:r>
            <a:endParaRPr lang="en-US" b="0" dirty="0"/>
          </a:p>
        </p:txBody>
      </p:sp>
      <p:sp>
        <p:nvSpPr>
          <p:cNvPr id="4" name="Slide Number Placeholder 3"/>
          <p:cNvSpPr>
            <a:spLocks noGrp="1"/>
          </p:cNvSpPr>
          <p:nvPr>
            <p:ph type="sldNum" sz="quarter" idx="10"/>
          </p:nvPr>
        </p:nvSpPr>
        <p:spPr/>
        <p:txBody>
          <a:bodyPr/>
          <a:lstStyle/>
          <a:p>
            <a:fld id="{75BAEF26-14F4-4BDD-8E39-B928CFF5AA89}" type="slidenum">
              <a:rPr lang="en-US" smtClean="0"/>
              <a:t>17</a:t>
            </a:fld>
            <a:endParaRPr lang="en-US"/>
          </a:p>
        </p:txBody>
      </p:sp>
    </p:spTree>
    <p:extLst>
      <p:ext uri="{BB962C8B-B14F-4D97-AF65-F5344CB8AC3E}">
        <p14:creationId xmlns:p14="http://schemas.microsoft.com/office/powerpoint/2010/main" val="2089082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Job’s desire</a:t>
            </a:r>
            <a:r>
              <a:rPr lang="en-US" baseline="0" dirty="0" smtClean="0"/>
              <a:t> was to end his own suffering.  His friends encouraged it.</a:t>
            </a:r>
          </a:p>
          <a:p>
            <a:endParaRPr lang="en-US" baseline="0" dirty="0" smtClean="0"/>
          </a:p>
          <a:p>
            <a:r>
              <a:rPr lang="en-US" baseline="0" dirty="0" smtClean="0"/>
              <a:t>But Job held onto the fact that God loved him . . .  Instead of cursing God and dying . . .  He worshipped God.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18</a:t>
            </a:fld>
            <a:endParaRPr lang="en-US"/>
          </a:p>
        </p:txBody>
      </p:sp>
    </p:spTree>
    <p:extLst>
      <p:ext uri="{BB962C8B-B14F-4D97-AF65-F5344CB8AC3E}">
        <p14:creationId xmlns:p14="http://schemas.microsoft.com/office/powerpoint/2010/main" val="2256199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r>
              <a:rPr lang="en-US" dirty="0" smtClean="0"/>
              <a:t>Job’s desire</a:t>
            </a:r>
            <a:r>
              <a:rPr lang="en-US" baseline="0" dirty="0" smtClean="0"/>
              <a:t> was to end his own suffering.  His friends encouraged it.</a:t>
            </a:r>
          </a:p>
          <a:p>
            <a:endParaRPr lang="en-US" baseline="0" dirty="0" smtClean="0"/>
          </a:p>
          <a:p>
            <a:r>
              <a:rPr lang="en-US" baseline="0" dirty="0" smtClean="0"/>
              <a:t>But Job held onto the fact that God loved him . . .  Instead of cursing God and dying . . .  He worshipped God.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19</a:t>
            </a:fld>
            <a:endParaRPr lang="en-US"/>
          </a:p>
        </p:txBody>
      </p:sp>
    </p:spTree>
    <p:extLst>
      <p:ext uri="{BB962C8B-B14F-4D97-AF65-F5344CB8AC3E}">
        <p14:creationId xmlns:p14="http://schemas.microsoft.com/office/powerpoint/2010/main" val="705754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Have you every watched someone on a downward spiral?  </a:t>
            </a:r>
            <a:r>
              <a:rPr lang="en-US" dirty="0" smtClean="0"/>
              <a:t>What desires are they</a:t>
            </a:r>
            <a:r>
              <a:rPr lang="en-US" baseline="0" dirty="0" smtClean="0"/>
              <a:t> pursuing? </a:t>
            </a:r>
          </a:p>
          <a:p>
            <a:endParaRPr lang="en-US" baseline="0" dirty="0" smtClean="0"/>
          </a:p>
          <a:p>
            <a:r>
              <a:rPr lang="en-US" baseline="0" dirty="0" smtClean="0"/>
              <a:t>Liz.. Running with the wrong men . . .  The lesson she was learning was that all men were bad.  She was pursuing the desire to be loved, but not in a way that was healthy or in a way that was waiting for God’s timing.</a:t>
            </a:r>
          </a:p>
          <a:p>
            <a:endParaRPr lang="en-US" baseline="0" dirty="0" smtClean="0"/>
          </a:p>
          <a:p>
            <a:r>
              <a:rPr lang="en-US" baseline="0" dirty="0" smtClean="0"/>
              <a:t>Like the fish hook, her healthy desire to be loved was entrapping her.</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see the opposite</a:t>
            </a:r>
            <a:r>
              <a:rPr lang="en-US" baseline="0" dirty="0" smtClean="0"/>
              <a:t> of following one’s desires, than in the Garden of Gethsemane</a:t>
            </a:r>
            <a:endParaRPr lang="en-US" dirty="0" smtClean="0"/>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20</a:t>
            </a:fld>
            <a:endParaRPr lang="en-US"/>
          </a:p>
        </p:txBody>
      </p:sp>
    </p:spTree>
    <p:extLst>
      <p:ext uri="{BB962C8B-B14F-4D97-AF65-F5344CB8AC3E}">
        <p14:creationId xmlns:p14="http://schemas.microsoft.com/office/powerpoint/2010/main" val="1656048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21</a:t>
            </a:fld>
            <a:endParaRPr lang="en-US"/>
          </a:p>
        </p:txBody>
      </p:sp>
    </p:spTree>
    <p:extLst>
      <p:ext uri="{BB962C8B-B14F-4D97-AF65-F5344CB8AC3E}">
        <p14:creationId xmlns:p14="http://schemas.microsoft.com/office/powerpoint/2010/main" val="3678823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Pause for discussion.</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22</a:t>
            </a:fld>
            <a:endParaRPr lang="en-US"/>
          </a:p>
        </p:txBody>
      </p:sp>
    </p:spTree>
    <p:extLst>
      <p:ext uri="{BB962C8B-B14F-4D97-AF65-F5344CB8AC3E}">
        <p14:creationId xmlns:p14="http://schemas.microsoft.com/office/powerpoint/2010/main" val="3583987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how this is a turning point in th</a:t>
            </a:r>
            <a:r>
              <a:rPr lang="en-US" baseline="0" dirty="0" smtClean="0"/>
              <a:t>e book</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23</a:t>
            </a:fld>
            <a:endParaRPr lang="en-US"/>
          </a:p>
        </p:txBody>
      </p:sp>
    </p:spTree>
    <p:extLst>
      <p:ext uri="{BB962C8B-B14F-4D97-AF65-F5344CB8AC3E}">
        <p14:creationId xmlns:p14="http://schemas.microsoft.com/office/powerpoint/2010/main" val="3057149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24</a:t>
            </a:fld>
            <a:endParaRPr lang="en-US"/>
          </a:p>
        </p:txBody>
      </p:sp>
    </p:spTree>
    <p:extLst>
      <p:ext uri="{BB962C8B-B14F-4D97-AF65-F5344CB8AC3E}">
        <p14:creationId xmlns:p14="http://schemas.microsoft.com/office/powerpoint/2010/main" val="347590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priest: Stuck</a:t>
            </a:r>
            <a:r>
              <a:rPr lang="en-US" baseline="0" dirty="0" smtClean="0"/>
              <a:t> in addressing her problems. Never moving into servanthood.</a:t>
            </a:r>
          </a:p>
          <a:p>
            <a:r>
              <a:rPr lang="en-US" baseline="0" dirty="0" smtClean="0"/>
              <a:t>Second priest: Real problems.  Did not let his problems hold him back from being a servant.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25</a:t>
            </a:fld>
            <a:endParaRPr lang="en-US"/>
          </a:p>
        </p:txBody>
      </p:sp>
    </p:spTree>
    <p:extLst>
      <p:ext uri="{BB962C8B-B14F-4D97-AF65-F5344CB8AC3E}">
        <p14:creationId xmlns:p14="http://schemas.microsoft.com/office/powerpoint/2010/main" val="631324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James wants their attention!  Listen</a:t>
            </a:r>
            <a:r>
              <a:rPr lang="en-US" baseline="0" dirty="0" smtClean="0"/>
              <a:t> up!  </a:t>
            </a: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26</a:t>
            </a:fld>
            <a:endParaRPr lang="en-US"/>
          </a:p>
        </p:txBody>
      </p:sp>
    </p:spTree>
    <p:extLst>
      <p:ext uri="{BB962C8B-B14F-4D97-AF65-F5344CB8AC3E}">
        <p14:creationId xmlns:p14="http://schemas.microsoft.com/office/powerpoint/2010/main" val="4153794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Earwax</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27</a:t>
            </a:fld>
            <a:endParaRPr lang="en-US"/>
          </a:p>
        </p:txBody>
      </p:sp>
    </p:spTree>
    <p:extLst>
      <p:ext uri="{BB962C8B-B14F-4D97-AF65-F5344CB8AC3E}">
        <p14:creationId xmlns:p14="http://schemas.microsoft.com/office/powerpoint/2010/main" val="2609965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a:t>
            </a:r>
            <a:r>
              <a:rPr lang="en-US" baseline="0" dirty="0" smtClean="0"/>
              <a:t> is the key!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28</a:t>
            </a:fld>
            <a:endParaRPr lang="en-US"/>
          </a:p>
        </p:txBody>
      </p:sp>
    </p:spTree>
    <p:extLst>
      <p:ext uri="{BB962C8B-B14F-4D97-AF65-F5344CB8AC3E}">
        <p14:creationId xmlns:p14="http://schemas.microsoft.com/office/powerpoint/2010/main" val="1243946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a:t>
            </a:r>
            <a:r>
              <a:rPr lang="en-US" baseline="0" dirty="0" smtClean="0"/>
              <a:t> is the key!  </a:t>
            </a:r>
            <a:r>
              <a:rPr lang="en-US" baseline="0" dirty="0" smtClean="0"/>
              <a:t>What is the implanted word of God?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29</a:t>
            </a:fld>
            <a:endParaRPr lang="en-US"/>
          </a:p>
        </p:txBody>
      </p:sp>
    </p:spTree>
    <p:extLst>
      <p:ext uri="{BB962C8B-B14F-4D97-AF65-F5344CB8AC3E}">
        <p14:creationId xmlns:p14="http://schemas.microsoft.com/office/powerpoint/2010/main" val="17023069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Word of God </a:t>
            </a:r>
          </a:p>
          <a:p>
            <a:pPr marL="171450" indent="-171450">
              <a:buFont typeface="Arial" panose="020B0604020202020204" pitchFamily="34" charset="0"/>
              <a:buChar char="•"/>
            </a:pPr>
            <a:r>
              <a:rPr lang="en-US" dirty="0" smtClean="0"/>
              <a:t>Jesus</a:t>
            </a:r>
            <a:r>
              <a:rPr lang="en-US" baseline="0" dirty="0" smtClean="0"/>
              <a:t> was the word until he sent the Holy Spirit to be the word for us today</a:t>
            </a:r>
          </a:p>
          <a:p>
            <a:pPr marL="171450" indent="-171450">
              <a:buFont typeface="Arial" panose="020B0604020202020204" pitchFamily="34" charset="0"/>
              <a:buChar char="•"/>
            </a:pPr>
            <a:r>
              <a:rPr lang="en-US" baseline="0" dirty="0" smtClean="0"/>
              <a:t>Holy Spirit lives in all those who follow Christ.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30</a:t>
            </a:fld>
            <a:endParaRPr lang="en-US"/>
          </a:p>
        </p:txBody>
      </p:sp>
    </p:spTree>
    <p:extLst>
      <p:ext uri="{BB962C8B-B14F-4D97-AF65-F5344CB8AC3E}">
        <p14:creationId xmlns:p14="http://schemas.microsoft.com/office/powerpoint/2010/main" val="36623784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31</a:t>
            </a:fld>
            <a:endParaRPr lang="en-US"/>
          </a:p>
        </p:txBody>
      </p:sp>
    </p:spTree>
    <p:extLst>
      <p:ext uri="{BB962C8B-B14F-4D97-AF65-F5344CB8AC3E}">
        <p14:creationId xmlns:p14="http://schemas.microsoft.com/office/powerpoint/2010/main" val="23181542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33</a:t>
            </a:fld>
            <a:endParaRPr lang="en-US"/>
          </a:p>
        </p:txBody>
      </p:sp>
    </p:spTree>
    <p:extLst>
      <p:ext uri="{BB962C8B-B14F-4D97-AF65-F5344CB8AC3E}">
        <p14:creationId xmlns:p14="http://schemas.microsoft.com/office/powerpoint/2010/main" val="3809686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35</a:t>
            </a:fld>
            <a:endParaRPr lang="en-US"/>
          </a:p>
        </p:txBody>
      </p:sp>
    </p:spTree>
    <p:extLst>
      <p:ext uri="{BB962C8B-B14F-4D97-AF65-F5344CB8AC3E}">
        <p14:creationId xmlns:p14="http://schemas.microsoft.com/office/powerpoint/2010/main" val="3478296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CFD7D7"/>
          </a:solidFill>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solidFill>
            <a:srgbClr val="CFD7D7"/>
          </a:solidFill>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10/22/2014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dirty="0"/>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18931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FD7D7"/>
          </a:solidFill>
        </p:spPr>
        <p:txBody>
          <a:bodyPr/>
          <a:lstStyle/>
          <a:p>
            <a:r>
              <a:rPr lang="en-US" smtClean="0"/>
              <a:t>Click to edit Master title style</a:t>
            </a:r>
            <a:endParaRPr lang="en-US"/>
          </a:p>
        </p:txBody>
      </p:sp>
      <p:sp>
        <p:nvSpPr>
          <p:cNvPr id="3" name="Content Placeholder 2"/>
          <p:cNvSpPr>
            <a:spLocks noGrp="1"/>
          </p:cNvSpPr>
          <p:nvPr>
            <p:ph idx="1"/>
          </p:nvPr>
        </p:nvSpPr>
        <p:spPr>
          <a:solidFill>
            <a:srgbClr val="CFD7D7"/>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1469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CFD7D7"/>
          </a:solidFill>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solidFill>
            <a:srgbClr val="CFD7D7"/>
          </a:solidFill>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10/22/2014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38951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D09527-6636-4996-88E6-2F081766422B}" type="datetimeFigureOut">
              <a:rPr lang="en-US" smtClean="0"/>
              <a:t>10/22/2014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0925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D09527-6636-4996-88E6-2F081766422B}" type="datetimeFigureOut">
              <a:rPr lang="en-US" smtClean="0"/>
              <a:t>10/22/2014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6933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09527-6636-4996-88E6-2F081766422B}" type="datetimeFigureOut">
              <a:rPr lang="en-US" smtClean="0"/>
              <a:t>10/22/2014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1988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9527-6636-4996-88E6-2F081766422B}" type="datetimeFigureOut">
              <a:rPr lang="en-US" smtClean="0"/>
              <a:t>10/22/2014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5242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10/22/2014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20698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10/22/2014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74477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33907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10/22/2014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9492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solidFill>
            <a:srgbClr val="CFD7D7"/>
          </a:solid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rgbClr val="CFD7D7"/>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a:solidFill>
            <a:srgbClr val="CFD7D7"/>
          </a:solidFill>
        </p:spPr>
        <p:txBody>
          <a:bodyPr vert="horz" lIns="91440" tIns="45720" rIns="91440" bIns="45720" rtlCol="0" anchor="ctr"/>
          <a:lstStyle>
            <a:lvl1pPr algn="l">
              <a:defRPr sz="1200">
                <a:solidFill>
                  <a:schemeClr val="tx1">
                    <a:tint val="75000"/>
                  </a:schemeClr>
                </a:solidFill>
              </a:defRPr>
            </a:lvl1pPr>
          </a:lstStyle>
          <a:p>
            <a:fld id="{B3D09527-6636-4996-88E6-2F081766422B}" type="datetimeFigureOut">
              <a:rPr lang="en-US" smtClean="0"/>
              <a:t>10/22/2014</a:t>
            </a:fld>
            <a:endParaRPr lang="en-US"/>
          </a:p>
        </p:txBody>
      </p:sp>
      <p:sp>
        <p:nvSpPr>
          <p:cNvPr id="5" name="Footer Placeholder 4"/>
          <p:cNvSpPr>
            <a:spLocks noGrp="1"/>
          </p:cNvSpPr>
          <p:nvPr>
            <p:ph type="ftr" sz="quarter" idx="3"/>
          </p:nvPr>
        </p:nvSpPr>
        <p:spPr>
          <a:xfrm>
            <a:off x="4038600" y="6356350"/>
            <a:ext cx="4114800" cy="365125"/>
          </a:xfrm>
          <a:prstGeom prst="rect">
            <a:avLst/>
          </a:prstGeom>
          <a:solidFill>
            <a:srgbClr val="CFD7D7"/>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a:solidFill>
            <a:srgbClr val="CFD7D7"/>
          </a:solidFill>
        </p:spPr>
        <p:txBody>
          <a:bodyPr vert="horz" lIns="91440" tIns="45720" rIns="91440" bIns="45720" rtlCol="0" anchor="ctr"/>
          <a:lstStyle>
            <a:lvl1pPr algn="r">
              <a:defRPr sz="1200">
                <a:solidFill>
                  <a:schemeClr val="tx1">
                    <a:tint val="75000"/>
                  </a:schemeClr>
                </a:solidFill>
              </a:defRPr>
            </a:lvl1pPr>
          </a:lstStyle>
          <a:p>
            <a:fld id="{765549BD-A6DC-486F-9A8E-C50CED5BCFDD}" type="slidenum">
              <a:rPr lang="en-US" smtClean="0"/>
              <a:t>‹#›</a:t>
            </a:fld>
            <a:endParaRPr lang="en-US"/>
          </a:p>
        </p:txBody>
      </p:sp>
    </p:spTree>
    <p:extLst>
      <p:ext uri="{BB962C8B-B14F-4D97-AF65-F5344CB8AC3E}">
        <p14:creationId xmlns:p14="http://schemas.microsoft.com/office/powerpoint/2010/main" val="263467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084" y="1092866"/>
            <a:ext cx="9144000" cy="2387600"/>
          </a:xfrm>
        </p:spPr>
        <p:txBody>
          <a:bodyPr/>
          <a:lstStyle/>
          <a:p>
            <a:r>
              <a:rPr lang="en-US" dirty="0" smtClean="0"/>
              <a:t>James in the Suburbs</a:t>
            </a:r>
            <a:endParaRPr lang="en-US" dirty="0"/>
          </a:p>
        </p:txBody>
      </p:sp>
      <p:sp>
        <p:nvSpPr>
          <p:cNvPr id="3" name="Subtitle 2"/>
          <p:cNvSpPr>
            <a:spLocks noGrp="1"/>
          </p:cNvSpPr>
          <p:nvPr>
            <p:ph type="subTitle" idx="1"/>
          </p:nvPr>
        </p:nvSpPr>
        <p:spPr>
          <a:xfrm>
            <a:off x="757084" y="3621702"/>
            <a:ext cx="9144000" cy="1655762"/>
          </a:xfrm>
        </p:spPr>
        <p:txBody>
          <a:bodyPr>
            <a:normAutofit/>
          </a:bodyPr>
          <a:lstStyle/>
          <a:p>
            <a:r>
              <a:rPr lang="en-US" sz="3200" dirty="0"/>
              <a:t>A Disorderly Parable of the Epistle of James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8351" y="1371599"/>
            <a:ext cx="2304733" cy="3494503"/>
          </a:xfrm>
          <a:prstGeom prst="rect">
            <a:avLst/>
          </a:prstGeom>
          <a:effectLst>
            <a:outerShdw blurRad="50800" dist="38100" dir="2700000" sx="104000" sy="104000" algn="tl" rotWithShape="0">
              <a:prstClr val="black">
                <a:alpha val="86000"/>
              </a:prstClr>
            </a:outerShdw>
          </a:effectLst>
          <a:scene3d>
            <a:camera prst="orthographicFront"/>
            <a:lightRig rig="threePt" dir="t"/>
          </a:scene3d>
          <a:sp3d>
            <a:bevelB w="254000" h="254000"/>
          </a:sp3d>
        </p:spPr>
      </p:pic>
    </p:spTree>
    <p:extLst>
      <p:ext uri="{BB962C8B-B14F-4D97-AF65-F5344CB8AC3E}">
        <p14:creationId xmlns:p14="http://schemas.microsoft.com/office/powerpoint/2010/main" val="412164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WEEK Review</a:t>
            </a:r>
            <a:endParaRPr lang="en-US" dirty="0"/>
          </a:p>
        </p:txBody>
      </p:sp>
      <p:sp>
        <p:nvSpPr>
          <p:cNvPr id="3" name="Text Placeholder 2"/>
          <p:cNvSpPr>
            <a:spLocks noGrp="1"/>
          </p:cNvSpPr>
          <p:nvPr>
            <p:ph type="body" idx="1"/>
          </p:nvPr>
        </p:nvSpPr>
        <p:spPr/>
        <p:txBody>
          <a:bodyPr>
            <a:normAutofit/>
          </a:bodyPr>
          <a:lstStyle/>
          <a:p>
            <a:pPr algn="r"/>
            <a:endParaRPr lang="en-US" sz="3200" dirty="0"/>
          </a:p>
        </p:txBody>
      </p:sp>
    </p:spTree>
    <p:extLst>
      <p:ext uri="{BB962C8B-B14F-4D97-AF65-F5344CB8AC3E}">
        <p14:creationId xmlns:p14="http://schemas.microsoft.com/office/powerpoint/2010/main" val="1530166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i="1" dirty="0" smtClean="0"/>
              <a:t>Accept Problems as a Servant’s Way of Life</a:t>
            </a:r>
          </a:p>
          <a:p>
            <a:r>
              <a:rPr lang="en-US" sz="3600" i="1" dirty="0" smtClean="0"/>
              <a:t>Understand the Problem</a:t>
            </a:r>
          </a:p>
          <a:p>
            <a:r>
              <a:rPr lang="en-US" sz="3600" i="1" dirty="0" smtClean="0"/>
              <a:t>See the Problem as Joy</a:t>
            </a:r>
          </a:p>
          <a:p>
            <a:r>
              <a:rPr lang="en-US" sz="3600" i="1" dirty="0" smtClean="0"/>
              <a:t>Endure the Problem (but not idly)</a:t>
            </a:r>
          </a:p>
          <a:p>
            <a:r>
              <a:rPr lang="en-US" sz="3600" i="1" dirty="0" smtClean="0"/>
              <a:t>Ask for Wisdom (without doubting that God will give wisdom)</a:t>
            </a:r>
          </a:p>
        </p:txBody>
      </p:sp>
      <p:sp>
        <p:nvSpPr>
          <p:cNvPr id="4" name="Title 1"/>
          <p:cNvSpPr>
            <a:spLocks noGrp="1"/>
          </p:cNvSpPr>
          <p:nvPr>
            <p:ph type="title"/>
          </p:nvPr>
        </p:nvSpPr>
        <p:spPr>
          <a:xfrm>
            <a:off x="838200" y="365125"/>
            <a:ext cx="10515600" cy="1325563"/>
          </a:xfrm>
        </p:spPr>
        <p:txBody>
          <a:bodyPr/>
          <a:lstStyle/>
          <a:p>
            <a:r>
              <a:rPr lang="en-US" dirty="0" smtClean="0"/>
              <a:t>James’s Strategy for </a:t>
            </a:r>
            <a:r>
              <a:rPr lang="en-US" dirty="0"/>
              <a:t>H</a:t>
            </a:r>
            <a:r>
              <a:rPr lang="en-US" dirty="0" smtClean="0"/>
              <a:t>andling Problems</a:t>
            </a:r>
            <a:endParaRPr lang="en-US" dirty="0"/>
          </a:p>
        </p:txBody>
      </p:sp>
    </p:spTree>
    <p:extLst>
      <p:ext uri="{BB962C8B-B14F-4D97-AF65-F5344CB8AC3E}">
        <p14:creationId xmlns:p14="http://schemas.microsoft.com/office/powerpoint/2010/main" val="385535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t>
            </a:r>
            <a:r>
              <a:rPr lang="en-US" dirty="0"/>
              <a:t>Common Problems</a:t>
            </a:r>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2897820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r>
              <a:rPr lang="en-US" i="1" dirty="0" smtClean="0"/>
              <a:t>Let </a:t>
            </a:r>
            <a:r>
              <a:rPr lang="en-US" i="1" dirty="0"/>
              <a:t>the believer who is lowly boast in being raised up</a:t>
            </a:r>
            <a:r>
              <a:rPr lang="en-US" i="1" dirty="0" smtClean="0"/>
              <a:t>, and </a:t>
            </a:r>
            <a:r>
              <a:rPr lang="en-US" i="1" dirty="0"/>
              <a:t>the rich in being brought low, because the rich will disappear like a flower in the field</a:t>
            </a:r>
            <a:r>
              <a:rPr lang="en-US" i="1" dirty="0" smtClean="0"/>
              <a:t>. For </a:t>
            </a:r>
            <a:r>
              <a:rPr lang="en-US" i="1" dirty="0"/>
              <a:t>the sun rises with its scorching heat and withers the field; its flower falls, and its beauty perishes. It is the same way with the rich; in the midst of a busy life, they will wither away</a:t>
            </a:r>
            <a:r>
              <a:rPr lang="en-US" i="1" dirty="0" smtClean="0"/>
              <a:t>. Blessed </a:t>
            </a:r>
            <a:r>
              <a:rPr lang="en-US" i="1" dirty="0"/>
              <a:t>is anyone who endures temptation. Such a one has stood the test and will receive the crown of life that the Lord has promised to those who love him.</a:t>
            </a:r>
          </a:p>
          <a:p>
            <a:pPr marL="0" indent="0" algn="r">
              <a:buNone/>
            </a:pPr>
            <a:r>
              <a:rPr lang="en-US" dirty="0" smtClean="0"/>
              <a:t>-- Jam 1:9-12</a:t>
            </a:r>
          </a:p>
        </p:txBody>
      </p:sp>
    </p:spTree>
    <p:extLst>
      <p:ext uri="{BB962C8B-B14F-4D97-AF65-F5344CB8AC3E}">
        <p14:creationId xmlns:p14="http://schemas.microsoft.com/office/powerpoint/2010/main" val="837099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Misunderstandings</a:t>
            </a:r>
            <a:endParaRPr lang="en-US" dirty="0"/>
          </a:p>
        </p:txBody>
      </p:sp>
      <p:sp>
        <p:nvSpPr>
          <p:cNvPr id="3" name="Content Placeholder 2"/>
          <p:cNvSpPr>
            <a:spLocks noGrp="1"/>
          </p:cNvSpPr>
          <p:nvPr>
            <p:ph idx="1"/>
          </p:nvPr>
        </p:nvSpPr>
        <p:spPr/>
        <p:txBody>
          <a:bodyPr/>
          <a:lstStyle/>
          <a:p>
            <a:r>
              <a:rPr lang="en-US" dirty="0" smtClean="0"/>
              <a:t>These verses do not make a promise to the </a:t>
            </a:r>
            <a:r>
              <a:rPr lang="en-US" dirty="0" smtClean="0"/>
              <a:t>poor that </a:t>
            </a:r>
            <a:r>
              <a:rPr lang="en-US" dirty="0" smtClean="0"/>
              <a:t>God will give them more of whatever they lack</a:t>
            </a:r>
          </a:p>
          <a:p>
            <a:r>
              <a:rPr lang="en-US" dirty="0" smtClean="0"/>
              <a:t>These verses do not warn the </a:t>
            </a:r>
            <a:r>
              <a:rPr lang="en-US" dirty="0" smtClean="0"/>
              <a:t>rich that </a:t>
            </a:r>
            <a:r>
              <a:rPr lang="en-US" dirty="0" smtClean="0"/>
              <a:t>God will make them poor.</a:t>
            </a:r>
          </a:p>
          <a:p>
            <a:r>
              <a:rPr lang="en-US" dirty="0" smtClean="0"/>
              <a:t>Nor is James doing what he will do later in the letter which is </a:t>
            </a:r>
            <a:r>
              <a:rPr lang="en-US" dirty="0" smtClean="0"/>
              <a:t>to encourage </a:t>
            </a:r>
            <a:r>
              <a:rPr lang="en-US" dirty="0" smtClean="0"/>
              <a:t>the followers of Jesus to fight injustices against the poor.</a:t>
            </a:r>
            <a:endParaRPr lang="en-US" dirty="0"/>
          </a:p>
        </p:txBody>
      </p:sp>
    </p:spTree>
    <p:extLst>
      <p:ext uri="{BB962C8B-B14F-4D97-AF65-F5344CB8AC3E}">
        <p14:creationId xmlns:p14="http://schemas.microsoft.com/office/powerpoint/2010/main" val="2695070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Instead James names two problems. . . </a:t>
            </a:r>
            <a:endParaRPr lang="en-US" dirty="0"/>
          </a:p>
        </p:txBody>
      </p:sp>
      <p:sp>
        <p:nvSpPr>
          <p:cNvPr id="3" name="Content Placeholder 2"/>
          <p:cNvSpPr>
            <a:spLocks noGrp="1"/>
          </p:cNvSpPr>
          <p:nvPr>
            <p:ph idx="1"/>
          </p:nvPr>
        </p:nvSpPr>
        <p:spPr/>
        <p:txBody>
          <a:bodyPr/>
          <a:lstStyle/>
          <a:p>
            <a:r>
              <a:rPr lang="en-US" dirty="0" smtClean="0">
                <a:solidFill>
                  <a:schemeClr val="accent5"/>
                </a:solidFill>
              </a:rPr>
              <a:t>Problem of having too little </a:t>
            </a:r>
            <a:r>
              <a:rPr lang="en-US" dirty="0" smtClean="0"/>
              <a:t/>
            </a:r>
            <a:br>
              <a:rPr lang="en-US" dirty="0" smtClean="0"/>
            </a:br>
            <a:r>
              <a:rPr lang="en-US" dirty="0" smtClean="0"/>
              <a:t>Jesus: </a:t>
            </a:r>
            <a:r>
              <a:rPr lang="en-US" dirty="0"/>
              <a:t> </a:t>
            </a:r>
            <a:r>
              <a:rPr lang="en-US" baseline="30000" dirty="0" smtClean="0"/>
              <a:t>“</a:t>
            </a:r>
            <a:r>
              <a:rPr lang="en-US" dirty="0" smtClean="0"/>
              <a:t>And </a:t>
            </a:r>
            <a:r>
              <a:rPr lang="en-US" dirty="0"/>
              <a:t>do not keep striving for what you are to eat and what you are to drink, and do not keep worrying</a:t>
            </a:r>
            <a:r>
              <a:rPr lang="en-US" dirty="0" smtClean="0"/>
              <a:t>. For </a:t>
            </a:r>
            <a:r>
              <a:rPr lang="en-US" dirty="0"/>
              <a:t>it is the nations of the world that strive after all these things, and your Father knows that you need them</a:t>
            </a:r>
            <a:r>
              <a:rPr lang="en-US" dirty="0" smtClean="0"/>
              <a:t>. Instead</a:t>
            </a:r>
            <a:r>
              <a:rPr lang="en-US" dirty="0"/>
              <a:t>, strive for his </a:t>
            </a:r>
            <a:r>
              <a:rPr lang="en-US" dirty="0" smtClean="0"/>
              <a:t>kingdom . . .” (</a:t>
            </a:r>
            <a:r>
              <a:rPr lang="en-US" dirty="0" err="1"/>
              <a:t>Luk</a:t>
            </a:r>
            <a:r>
              <a:rPr lang="en-US" dirty="0"/>
              <a:t> </a:t>
            </a:r>
            <a:r>
              <a:rPr lang="en-US" dirty="0" smtClean="0"/>
              <a:t>12:29-31).</a:t>
            </a:r>
          </a:p>
          <a:p>
            <a:r>
              <a:rPr lang="en-US" dirty="0" smtClean="0">
                <a:solidFill>
                  <a:schemeClr val="accent5"/>
                </a:solidFill>
              </a:rPr>
              <a:t>Problem of having too much</a:t>
            </a:r>
            <a:r>
              <a:rPr lang="en-US" dirty="0" smtClean="0"/>
              <a:t/>
            </a:r>
            <a:br>
              <a:rPr lang="en-US" dirty="0" smtClean="0"/>
            </a:br>
            <a:r>
              <a:rPr lang="en-US" dirty="0" smtClean="0"/>
              <a:t>Jesus:  “Sell </a:t>
            </a:r>
            <a:r>
              <a:rPr lang="en-US" dirty="0"/>
              <a:t>your possessions, and give alms. Make purses for yourselves that do not wear out, an unfailing treasure in heaven, where no thief comes near and no moth </a:t>
            </a:r>
            <a:r>
              <a:rPr lang="en-US" dirty="0" smtClean="0"/>
              <a:t>destroys” </a:t>
            </a:r>
            <a:r>
              <a:rPr lang="en-US" dirty="0"/>
              <a:t>(</a:t>
            </a:r>
            <a:r>
              <a:rPr lang="en-US" dirty="0" err="1"/>
              <a:t>Luk</a:t>
            </a:r>
            <a:r>
              <a:rPr lang="en-US" dirty="0"/>
              <a:t> </a:t>
            </a:r>
            <a:r>
              <a:rPr lang="en-US" dirty="0" smtClean="0"/>
              <a:t>12:33).</a:t>
            </a:r>
            <a:endParaRPr lang="en-US" dirty="0"/>
          </a:p>
        </p:txBody>
      </p:sp>
    </p:spTree>
    <p:extLst>
      <p:ext uri="{BB962C8B-B14F-4D97-AF65-F5344CB8AC3E}">
        <p14:creationId xmlns:p14="http://schemas.microsoft.com/office/powerpoint/2010/main" val="133705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Family in Rodney’s Village</a:t>
            </a:r>
            <a:endParaRPr lang="en-US" dirty="0"/>
          </a:p>
        </p:txBody>
      </p:sp>
      <p:pic>
        <p:nvPicPr>
          <p:cNvPr id="1026" name="Picture 2" descr="http://3219a2.medialib.glogster.com/media/01/012fb8eec1356ff0590526a0f31eecbedf9939031b2ca9133a7384705b7afa0f/africa-water-well-cropped.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7557" b="755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2363719" y="1723031"/>
            <a:ext cx="2613887" cy="4138019"/>
          </a:xfrm>
          <a:prstGeom prst="rect">
            <a:avLst/>
          </a:prstGeom>
        </p:spPr>
      </p:pic>
    </p:spTree>
    <p:extLst>
      <p:ext uri="{BB962C8B-B14F-4D97-AF65-F5344CB8AC3E}">
        <p14:creationId xmlns:p14="http://schemas.microsoft.com/office/powerpoint/2010/main" val="20941259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of those with too </a:t>
            </a:r>
            <a:r>
              <a:rPr lang="en-US" dirty="0" smtClean="0"/>
              <a:t>little:</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endParaRPr lang="en-US" dirty="0" smtClean="0"/>
          </a:p>
          <a:p>
            <a:pPr marL="0" indent="0" algn="ctr">
              <a:buNone/>
            </a:pPr>
            <a:r>
              <a:rPr lang="en-US" dirty="0" smtClean="0"/>
              <a:t>“Place all their dependence on God.”</a:t>
            </a:r>
            <a:endParaRPr lang="en-US" dirty="0" smtClean="0"/>
          </a:p>
        </p:txBody>
      </p:sp>
    </p:spTree>
    <p:extLst>
      <p:ext uri="{BB962C8B-B14F-4D97-AF65-F5344CB8AC3E}">
        <p14:creationId xmlns:p14="http://schemas.microsoft.com/office/powerpoint/2010/main" val="421884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of those with too much:</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endParaRPr lang="en-US" dirty="0" smtClean="0"/>
          </a:p>
          <a:p>
            <a:pPr marL="0" indent="0" algn="ctr">
              <a:buNone/>
            </a:pPr>
            <a:r>
              <a:rPr lang="en-US" dirty="0" smtClean="0"/>
              <a:t>“To put all that </a:t>
            </a:r>
            <a:r>
              <a:rPr lang="en-US" dirty="0" smtClean="0"/>
              <a:t>they have </a:t>
            </a:r>
            <a:r>
              <a:rPr lang="en-US" dirty="0" smtClean="0"/>
              <a:t>to good use in service to </a:t>
            </a:r>
            <a:r>
              <a:rPr lang="en-US" dirty="0" smtClean="0"/>
              <a:t>God and others.”</a:t>
            </a:r>
            <a:endParaRPr lang="en-US" dirty="0" smtClean="0"/>
          </a:p>
        </p:txBody>
      </p:sp>
    </p:spTree>
    <p:extLst>
      <p:ext uri="{BB962C8B-B14F-4D97-AF65-F5344CB8AC3E}">
        <p14:creationId xmlns:p14="http://schemas.microsoft.com/office/powerpoint/2010/main" val="264781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6258" y="1146628"/>
            <a:ext cx="10515600" cy="2017486"/>
          </a:xfrm>
        </p:spPr>
        <p:txBody>
          <a:bodyPr>
            <a:normAutofit/>
          </a:bodyPr>
          <a:lstStyle/>
          <a:p>
            <a:pPr marL="0" indent="0" algn="ctr">
              <a:buNone/>
            </a:pPr>
            <a:endParaRPr lang="en-US" dirty="0" smtClean="0"/>
          </a:p>
          <a:p>
            <a:pPr marL="0" indent="0" algn="ctr">
              <a:buNone/>
            </a:pPr>
            <a:r>
              <a:rPr lang="en-US" dirty="0" smtClean="0"/>
              <a:t>The biggest trial most of us will ever face in the </a:t>
            </a:r>
            <a:r>
              <a:rPr lang="en-US" dirty="0"/>
              <a:t>s</a:t>
            </a:r>
            <a:r>
              <a:rPr lang="en-US" dirty="0" smtClean="0"/>
              <a:t>uburbs </a:t>
            </a:r>
          </a:p>
          <a:p>
            <a:pPr marL="0" indent="0" algn="ctr">
              <a:buNone/>
            </a:pPr>
            <a:r>
              <a:rPr lang="en-US" dirty="0" smtClean="0"/>
              <a:t>is the trial of having too much.</a:t>
            </a:r>
          </a:p>
        </p:txBody>
      </p:sp>
      <p:sp>
        <p:nvSpPr>
          <p:cNvPr id="4" name="Content Placeholder 2"/>
          <p:cNvSpPr txBox="1">
            <a:spLocks/>
          </p:cNvSpPr>
          <p:nvPr/>
        </p:nvSpPr>
        <p:spPr>
          <a:xfrm>
            <a:off x="896258" y="3476171"/>
            <a:ext cx="10515600" cy="2017486"/>
          </a:xfrm>
          <a:prstGeom prst="rect">
            <a:avLst/>
          </a:prstGeom>
          <a:solidFill>
            <a:srgbClr val="CFD7D7"/>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smtClean="0"/>
          </a:p>
          <a:p>
            <a:pPr marL="0" indent="0" algn="ctr">
              <a:buFont typeface="Arial" panose="020B0604020202020204" pitchFamily="34" charset="0"/>
              <a:buNone/>
            </a:pPr>
            <a:r>
              <a:rPr lang="en-US" dirty="0" smtClean="0"/>
              <a:t>“ . . . it is easier for a camel to go through the eye of a needle than for someone who is rich to enter the kingdom of God.“ </a:t>
            </a:r>
          </a:p>
          <a:p>
            <a:pPr marL="0" indent="0" algn="r">
              <a:buFont typeface="Arial" panose="020B0604020202020204" pitchFamily="34" charset="0"/>
              <a:buNone/>
            </a:pPr>
            <a:r>
              <a:rPr lang="en-US" dirty="0" smtClean="0"/>
              <a:t>-- Jesus (</a:t>
            </a:r>
            <a:r>
              <a:rPr lang="en-US" dirty="0" err="1" smtClean="0"/>
              <a:t>Luk</a:t>
            </a:r>
            <a:r>
              <a:rPr lang="en-US" dirty="0" smtClean="0"/>
              <a:t> 18:25)</a:t>
            </a:r>
          </a:p>
        </p:txBody>
      </p:sp>
    </p:spTree>
    <p:extLst>
      <p:ext uri="{BB962C8B-B14F-4D97-AF65-F5344CB8AC3E}">
        <p14:creationId xmlns:p14="http://schemas.microsoft.com/office/powerpoint/2010/main" val="698681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r>
              <a:rPr lang="en-US" i="1" dirty="0" smtClean="0"/>
              <a:t>Let </a:t>
            </a:r>
            <a:r>
              <a:rPr lang="en-US" i="1" dirty="0"/>
              <a:t>the believer who is lowly boast in being raised up</a:t>
            </a:r>
            <a:r>
              <a:rPr lang="en-US" i="1" dirty="0" smtClean="0"/>
              <a:t>, and </a:t>
            </a:r>
            <a:r>
              <a:rPr lang="en-US" i="1" dirty="0"/>
              <a:t>the rich in being brought low, because the rich will disappear like a flower in the field</a:t>
            </a:r>
            <a:r>
              <a:rPr lang="en-US" i="1" dirty="0" smtClean="0"/>
              <a:t>. For </a:t>
            </a:r>
            <a:r>
              <a:rPr lang="en-US" i="1" dirty="0"/>
              <a:t>the sun rises with its scorching heat and withers the field; its flower falls, and its beauty perishes. It is the same way with the rich; in the midst of a busy life, they will wither away</a:t>
            </a:r>
            <a:r>
              <a:rPr lang="en-US" i="1" dirty="0" smtClean="0"/>
              <a:t>. </a:t>
            </a:r>
            <a:r>
              <a:rPr lang="en-US" i="1" dirty="0" smtClean="0">
                <a:solidFill>
                  <a:srgbClr val="FF0000"/>
                </a:solidFill>
              </a:rPr>
              <a:t>Blessed </a:t>
            </a:r>
            <a:r>
              <a:rPr lang="en-US" i="1" dirty="0">
                <a:solidFill>
                  <a:srgbClr val="FF0000"/>
                </a:solidFill>
              </a:rPr>
              <a:t>is anyone who </a:t>
            </a:r>
            <a:r>
              <a:rPr lang="en-US" i="1" u="sng" dirty="0">
                <a:solidFill>
                  <a:srgbClr val="FF0000"/>
                </a:solidFill>
              </a:rPr>
              <a:t>endures</a:t>
            </a:r>
            <a:r>
              <a:rPr lang="en-US" i="1" dirty="0">
                <a:solidFill>
                  <a:srgbClr val="FF0000"/>
                </a:solidFill>
              </a:rPr>
              <a:t> temptation. Such a one has stood the test and will receive the crown of life that the Lord has promised to those who love him.</a:t>
            </a:r>
          </a:p>
          <a:p>
            <a:pPr marL="0" indent="0" algn="r">
              <a:buNone/>
            </a:pPr>
            <a:r>
              <a:rPr lang="en-US" dirty="0" smtClean="0"/>
              <a:t>-- Jam 1:9-12</a:t>
            </a:r>
          </a:p>
        </p:txBody>
      </p:sp>
    </p:spTree>
    <p:extLst>
      <p:ext uri="{BB962C8B-B14F-4D97-AF65-F5344CB8AC3E}">
        <p14:creationId xmlns:p14="http://schemas.microsoft.com/office/powerpoint/2010/main" val="1786227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Award for Endurance</a:t>
            </a:r>
            <a:endParaRPr lang="en-US" dirty="0"/>
          </a:p>
        </p:txBody>
      </p:sp>
      <p:sp>
        <p:nvSpPr>
          <p:cNvPr id="3" name="Content Placeholder 2"/>
          <p:cNvSpPr>
            <a:spLocks noGrp="1"/>
          </p:cNvSpPr>
          <p:nvPr>
            <p:ph idx="1"/>
          </p:nvPr>
        </p:nvSpPr>
        <p:spPr/>
        <p:txBody>
          <a:bodyPr/>
          <a:lstStyle/>
          <a:p>
            <a:r>
              <a:rPr lang="en-US" dirty="0" smtClean="0"/>
              <a:t>Endurance is not having a successful outcome.</a:t>
            </a:r>
          </a:p>
          <a:p>
            <a:r>
              <a:rPr lang="en-US" dirty="0" smtClean="0"/>
              <a:t>God doesn’t give awards based on success, but on endurance.</a:t>
            </a:r>
          </a:p>
          <a:p>
            <a:r>
              <a:rPr lang="en-US" dirty="0" smtClean="0"/>
              <a:t>Endurance and obedience go hand in hand</a:t>
            </a:r>
          </a:p>
          <a:p>
            <a:r>
              <a:rPr lang="en-US" dirty="0" smtClean="0"/>
              <a:t>Christ died accursed on the cross – not the picture of success – but certainly the picture of endurance and obedience.</a:t>
            </a:r>
          </a:p>
          <a:p>
            <a:endParaRPr lang="en-US" dirty="0"/>
          </a:p>
          <a:p>
            <a:pPr marL="0" indent="0" algn="ctr">
              <a:buNone/>
            </a:pPr>
            <a:r>
              <a:rPr lang="en-US" dirty="0" smtClean="0"/>
              <a:t>“Humans rarely admire people </a:t>
            </a:r>
            <a:br>
              <a:rPr lang="en-US" dirty="0" smtClean="0"/>
            </a:br>
            <a:r>
              <a:rPr lang="en-US" dirty="0" smtClean="0"/>
              <a:t>who have a track record that looks unsuccessful.  </a:t>
            </a:r>
            <a:br>
              <a:rPr lang="en-US" dirty="0" smtClean="0"/>
            </a:br>
            <a:r>
              <a:rPr lang="en-US" dirty="0" smtClean="0"/>
              <a:t>But God does.”</a:t>
            </a:r>
          </a:p>
        </p:txBody>
      </p:sp>
    </p:spTree>
    <p:extLst>
      <p:ext uri="{BB962C8B-B14F-4D97-AF65-F5344CB8AC3E}">
        <p14:creationId xmlns:p14="http://schemas.microsoft.com/office/powerpoint/2010/main" val="3998390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Potential of Problems</a:t>
            </a:r>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806972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609600"/>
            <a:ext cx="10515600" cy="5399313"/>
          </a:xfrm>
        </p:spPr>
        <p:txBody>
          <a:bodyPr>
            <a:normAutofit/>
          </a:bodyPr>
          <a:lstStyle/>
          <a:p>
            <a:pPr marL="0" indent="0">
              <a:buNone/>
            </a:pPr>
            <a:endParaRPr lang="en-US" dirty="0" smtClean="0"/>
          </a:p>
          <a:p>
            <a:pPr marL="0" indent="0">
              <a:buNone/>
            </a:pPr>
            <a:r>
              <a:rPr lang="en-US" i="1" dirty="0" smtClean="0"/>
              <a:t>No </a:t>
            </a:r>
            <a:r>
              <a:rPr lang="en-US" i="1" dirty="0"/>
              <a:t>one, when tempted, should say, "I am being tempted by God"; for God cannot be tempted by evil and he himself tempts no one</a:t>
            </a:r>
            <a:r>
              <a:rPr lang="en-US" i="1" dirty="0" smtClean="0"/>
              <a:t>. But </a:t>
            </a:r>
            <a:r>
              <a:rPr lang="en-US" i="1" dirty="0"/>
              <a:t>one is tempted by one's own desire, being lured and enticed by it</a:t>
            </a:r>
            <a:r>
              <a:rPr lang="en-US" i="1" dirty="0" smtClean="0"/>
              <a:t>; then</a:t>
            </a:r>
            <a:r>
              <a:rPr lang="en-US" i="1" dirty="0"/>
              <a:t>, when that desire has conceived, it gives birth to sin, and that sin, when it is fully grown, gives birth to death</a:t>
            </a:r>
            <a:r>
              <a:rPr lang="en-US" i="1" dirty="0" smtClean="0"/>
              <a:t>. Do </a:t>
            </a:r>
            <a:r>
              <a:rPr lang="en-US" i="1" dirty="0"/>
              <a:t>not be deceived, my beloved</a:t>
            </a:r>
            <a:r>
              <a:rPr lang="en-US" i="1" dirty="0" smtClean="0"/>
              <a:t>. Every </a:t>
            </a:r>
            <a:r>
              <a:rPr lang="en-US" i="1" dirty="0"/>
              <a:t>generous act of giving, with every perfect gift, is from above, coming down from the Father of lights, with whom there is no variation or shadow due to change</a:t>
            </a:r>
            <a:r>
              <a:rPr lang="en-US" i="1" dirty="0" smtClean="0"/>
              <a:t>. In </a:t>
            </a:r>
            <a:r>
              <a:rPr lang="en-US" i="1" dirty="0"/>
              <a:t>fulfillment of his own purpose he gave us birth by the word of truth, so that we would become a kind of first fruits of his creatures.</a:t>
            </a:r>
          </a:p>
          <a:p>
            <a:pPr marL="0" indent="0" algn="r">
              <a:buNone/>
            </a:pPr>
            <a:r>
              <a:rPr lang="en-US" dirty="0" smtClean="0"/>
              <a:t>-- Jam 1:13-18</a:t>
            </a:r>
          </a:p>
        </p:txBody>
      </p:sp>
    </p:spTree>
    <p:extLst>
      <p:ext uri="{BB962C8B-B14F-4D97-AF65-F5344CB8AC3E}">
        <p14:creationId xmlns:p14="http://schemas.microsoft.com/office/powerpoint/2010/main" val="28835104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609600"/>
            <a:ext cx="10515600" cy="5399313"/>
          </a:xfrm>
        </p:spPr>
        <p:txBody>
          <a:bodyPr>
            <a:normAutofit/>
          </a:bodyPr>
          <a:lstStyle/>
          <a:p>
            <a:pPr marL="0" indent="0">
              <a:buNone/>
            </a:pPr>
            <a:endParaRPr lang="en-US" dirty="0" smtClean="0"/>
          </a:p>
          <a:p>
            <a:pPr marL="0" indent="0">
              <a:buNone/>
            </a:pPr>
            <a:r>
              <a:rPr lang="en-US" i="1" dirty="0" smtClean="0"/>
              <a:t>No </a:t>
            </a:r>
            <a:r>
              <a:rPr lang="en-US" i="1" dirty="0"/>
              <a:t>one, when tempted, should say, "I am being tempted by God"; for </a:t>
            </a:r>
            <a:r>
              <a:rPr lang="en-US" i="1" dirty="0">
                <a:solidFill>
                  <a:srgbClr val="FF0000"/>
                </a:solidFill>
              </a:rPr>
              <a:t>God cannot be tempted by evil and he himself tempts no one</a:t>
            </a:r>
            <a:r>
              <a:rPr lang="en-US" i="1" dirty="0" smtClean="0">
                <a:solidFill>
                  <a:srgbClr val="FF0000"/>
                </a:solidFill>
              </a:rPr>
              <a:t>. </a:t>
            </a:r>
            <a:r>
              <a:rPr lang="en-US" i="1" dirty="0" smtClean="0"/>
              <a:t>But </a:t>
            </a:r>
            <a:r>
              <a:rPr lang="en-US" i="1" dirty="0"/>
              <a:t>one is tempted by one's own desire, being lured and enticed by it</a:t>
            </a:r>
            <a:r>
              <a:rPr lang="en-US" i="1" dirty="0" smtClean="0"/>
              <a:t>; then</a:t>
            </a:r>
            <a:r>
              <a:rPr lang="en-US" i="1" dirty="0"/>
              <a:t>, when that desire has conceived, it gives birth to sin, and that sin, when it is fully grown, gives birth to death</a:t>
            </a:r>
            <a:r>
              <a:rPr lang="en-US" i="1" dirty="0" smtClean="0"/>
              <a:t>. Do </a:t>
            </a:r>
            <a:r>
              <a:rPr lang="en-US" i="1" dirty="0"/>
              <a:t>not be deceived, my beloved</a:t>
            </a:r>
            <a:r>
              <a:rPr lang="en-US" i="1" dirty="0" smtClean="0"/>
              <a:t>. Every </a:t>
            </a:r>
            <a:r>
              <a:rPr lang="en-US" i="1" dirty="0"/>
              <a:t>generous act of giving, with every perfect gift, is from above, coming down from the Father of lights, with whom there is no variation or shadow due to change</a:t>
            </a:r>
            <a:r>
              <a:rPr lang="en-US" i="1" dirty="0" smtClean="0"/>
              <a:t>. In </a:t>
            </a:r>
            <a:r>
              <a:rPr lang="en-US" i="1" dirty="0"/>
              <a:t>fulfillment of his own purpose he gave us birth by the word of truth, so that we would become a kind of first fruits of his creatures.</a:t>
            </a:r>
          </a:p>
          <a:p>
            <a:pPr marL="0" indent="0" algn="r">
              <a:buNone/>
            </a:pPr>
            <a:r>
              <a:rPr lang="en-US" dirty="0" smtClean="0"/>
              <a:t>-- Jam 1:13-18</a:t>
            </a:r>
          </a:p>
        </p:txBody>
      </p:sp>
    </p:spTree>
    <p:extLst>
      <p:ext uri="{BB962C8B-B14F-4D97-AF65-F5344CB8AC3E}">
        <p14:creationId xmlns:p14="http://schemas.microsoft.com/office/powerpoint/2010/main" val="9687512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of Job</a:t>
            </a:r>
            <a:endParaRPr lang="en-US" dirty="0"/>
          </a:p>
        </p:txBody>
      </p:sp>
      <p:sp>
        <p:nvSpPr>
          <p:cNvPr id="4" name="Text Placeholder 3"/>
          <p:cNvSpPr>
            <a:spLocks noGrp="1"/>
          </p:cNvSpPr>
          <p:nvPr>
            <p:ph type="body" sz="half" idx="2"/>
          </p:nvPr>
        </p:nvSpPr>
        <p:spPr/>
        <p:txBody>
          <a:bodyPr>
            <a:normAutofit/>
          </a:bodyPr>
          <a:lstStyle/>
          <a:p>
            <a:r>
              <a:rPr lang="en-US" sz="2400" dirty="0" smtClean="0"/>
              <a:t>Did God tempt Job?</a:t>
            </a:r>
            <a:endParaRPr lang="en-US" sz="2400" dirty="0"/>
          </a:p>
        </p:txBody>
      </p:sp>
      <p:pic>
        <p:nvPicPr>
          <p:cNvPr id="2052" name="Picture 4" descr="http://agapegeek.files.wordpress.com/2010/09/job_1.gif"/>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7356" r="735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08126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of Job</a:t>
            </a:r>
            <a:endParaRPr lang="en-US" dirty="0"/>
          </a:p>
        </p:txBody>
      </p:sp>
      <p:sp>
        <p:nvSpPr>
          <p:cNvPr id="4" name="Text Placeholder 3"/>
          <p:cNvSpPr>
            <a:spLocks noGrp="1"/>
          </p:cNvSpPr>
          <p:nvPr>
            <p:ph type="body" sz="half" idx="2"/>
          </p:nvPr>
        </p:nvSpPr>
        <p:spPr/>
        <p:txBody>
          <a:bodyPr>
            <a:normAutofit/>
          </a:bodyPr>
          <a:lstStyle/>
          <a:p>
            <a:r>
              <a:rPr lang="en-US" sz="2400" dirty="0" smtClean="0"/>
              <a:t>The essence of every trial: </a:t>
            </a:r>
            <a:br>
              <a:rPr lang="en-US" sz="2400" dirty="0" smtClean="0"/>
            </a:br>
            <a:r>
              <a:rPr lang="en-US" sz="2400" dirty="0" smtClean="0"/>
              <a:t/>
            </a:r>
            <a:br>
              <a:rPr lang="en-US" sz="2400" dirty="0" smtClean="0"/>
            </a:br>
            <a:r>
              <a:rPr lang="en-US" sz="2400" dirty="0" smtClean="0"/>
              <a:t>Will </a:t>
            </a:r>
            <a:r>
              <a:rPr lang="en-US" sz="2400" u="sng" dirty="0" smtClean="0">
                <a:solidFill>
                  <a:srgbClr val="FF0000"/>
                </a:solidFill>
              </a:rPr>
              <a:t>we</a:t>
            </a:r>
            <a:r>
              <a:rPr lang="en-US" sz="2400" dirty="0" smtClean="0"/>
              <a:t> worship God (serve God?  Seek God’s wisdom?) or will </a:t>
            </a:r>
            <a:r>
              <a:rPr lang="en-US" sz="2400" u="sng" dirty="0" smtClean="0">
                <a:solidFill>
                  <a:srgbClr val="FF0000"/>
                </a:solidFill>
              </a:rPr>
              <a:t>we</a:t>
            </a:r>
            <a:r>
              <a:rPr lang="en-US" sz="2400" dirty="0" smtClean="0"/>
              <a:t> curse God and die?</a:t>
            </a:r>
            <a:endParaRPr lang="en-US" sz="2400" dirty="0"/>
          </a:p>
        </p:txBody>
      </p:sp>
      <p:pic>
        <p:nvPicPr>
          <p:cNvPr id="2052" name="Picture 4" descr="http://agapegeek.files.wordpress.com/2010/09/job_1.gif"/>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7356" r="735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5129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157" y="246744"/>
            <a:ext cx="11032672" cy="6226628"/>
          </a:xfrm>
        </p:spPr>
        <p:txBody>
          <a:bodyPr>
            <a:normAutofit/>
          </a:bodyPr>
          <a:lstStyle/>
          <a:p>
            <a:pPr marL="0" indent="0">
              <a:buNone/>
            </a:pPr>
            <a:endParaRPr lang="en-US" dirty="0" smtClean="0"/>
          </a:p>
          <a:p>
            <a:pPr marL="0" indent="0">
              <a:buNone/>
            </a:pPr>
            <a:r>
              <a:rPr lang="en-US" dirty="0" smtClean="0"/>
              <a:t>No </a:t>
            </a:r>
            <a:r>
              <a:rPr lang="en-US" dirty="0"/>
              <a:t>one, when tempted, should say, "I am being tempted by God"; for God cannot be tempted by evil and he himself tempts no one</a:t>
            </a:r>
            <a:r>
              <a:rPr lang="en-US" dirty="0" smtClean="0"/>
              <a:t>. </a:t>
            </a:r>
            <a:r>
              <a:rPr lang="en-US" dirty="0" smtClean="0">
                <a:solidFill>
                  <a:srgbClr val="FF0000"/>
                </a:solidFill>
              </a:rPr>
              <a:t>But </a:t>
            </a:r>
            <a:r>
              <a:rPr lang="en-US" dirty="0">
                <a:solidFill>
                  <a:srgbClr val="FF0000"/>
                </a:solidFill>
              </a:rPr>
              <a:t>one is tempted by one's own desire, being lured and enticed by it</a:t>
            </a:r>
            <a:r>
              <a:rPr lang="en-US" dirty="0" smtClean="0">
                <a:solidFill>
                  <a:srgbClr val="FF0000"/>
                </a:solidFill>
              </a:rPr>
              <a:t>; then</a:t>
            </a:r>
            <a:r>
              <a:rPr lang="en-US" dirty="0">
                <a:solidFill>
                  <a:srgbClr val="FF0000"/>
                </a:solidFill>
              </a:rPr>
              <a:t>, when that desire has conceived, it gives birth to sin, and that sin, when it is fully grown, gives birth to death</a:t>
            </a:r>
            <a:r>
              <a:rPr lang="en-US" dirty="0" smtClean="0">
                <a:solidFill>
                  <a:srgbClr val="FF0000"/>
                </a:solidFill>
              </a:rPr>
              <a:t>. </a:t>
            </a:r>
            <a:r>
              <a:rPr lang="en-US" dirty="0" smtClean="0"/>
              <a:t>Do </a:t>
            </a:r>
            <a:r>
              <a:rPr lang="en-US" dirty="0"/>
              <a:t>not be deceived, my beloved</a:t>
            </a:r>
            <a:r>
              <a:rPr lang="en-US" dirty="0" smtClean="0"/>
              <a:t>. Every </a:t>
            </a:r>
            <a:r>
              <a:rPr lang="en-US" dirty="0"/>
              <a:t>generous act of giving, with every perfect gift, is from above, coming down from the Father of lights, with whom there is no variation or shadow due to change</a:t>
            </a:r>
            <a:r>
              <a:rPr lang="en-US" dirty="0" smtClean="0"/>
              <a:t>. In </a:t>
            </a:r>
            <a:r>
              <a:rPr lang="en-US" dirty="0"/>
              <a:t>fulfillment of his own purpose he gave us birth by the word of truth, so that we would become a kind of first fruits of his creatures.</a:t>
            </a:r>
          </a:p>
          <a:p>
            <a:pPr marL="0" indent="0" algn="r">
              <a:buNone/>
            </a:pPr>
            <a:r>
              <a:rPr lang="en-US" dirty="0" smtClean="0"/>
              <a:t>-- Jam 1:13-18</a:t>
            </a:r>
          </a:p>
        </p:txBody>
      </p:sp>
      <p:pic>
        <p:nvPicPr>
          <p:cNvPr id="4098" name="Picture 2" descr="http://thumbs.dreamstime.com/x/fish-caught-hook-102409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6785" y="4281713"/>
            <a:ext cx="2130274" cy="3195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1928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Liz’s Downward Spiral</a:t>
            </a:r>
            <a:endParaRPr lang="en-US" dirty="0"/>
          </a:p>
        </p:txBody>
      </p:sp>
      <p:sp>
        <p:nvSpPr>
          <p:cNvPr id="6" name="Content Placeholder 5"/>
          <p:cNvSpPr>
            <a:spLocks noGrp="1"/>
          </p:cNvSpPr>
          <p:nvPr>
            <p:ph idx="1"/>
          </p:nvPr>
        </p:nvSpPr>
        <p:spPr>
          <a:xfrm>
            <a:off x="5009017" y="1771197"/>
            <a:ext cx="6172200" cy="2728232"/>
          </a:xfrm>
        </p:spPr>
        <p:txBody>
          <a:bodyPr/>
          <a:lstStyle/>
          <a:p>
            <a:r>
              <a:rPr lang="en-US" dirty="0" smtClean="0"/>
              <a:t>Desires are not a bad thing in and of themselves. (The desire to be loved, to laugh, </a:t>
            </a:r>
            <a:r>
              <a:rPr lang="en-US" dirty="0" err="1" smtClean="0"/>
              <a:t>etc</a:t>
            </a:r>
            <a:r>
              <a:rPr lang="en-US" dirty="0" smtClean="0"/>
              <a:t>)</a:t>
            </a:r>
          </a:p>
          <a:p>
            <a:r>
              <a:rPr lang="en-US" dirty="0" smtClean="0"/>
              <a:t>But desires do not always lead us where God’s wisdom will lead us.</a:t>
            </a:r>
          </a:p>
        </p:txBody>
      </p:sp>
      <p:sp>
        <p:nvSpPr>
          <p:cNvPr id="4" name="Text Placeholder 3"/>
          <p:cNvSpPr>
            <a:spLocks noGrp="1"/>
          </p:cNvSpPr>
          <p:nvPr>
            <p:ph type="body" sz="half" idx="2"/>
          </p:nvPr>
        </p:nvSpPr>
        <p:spPr/>
        <p:txBody>
          <a:bodyPr/>
          <a:lstStyle/>
          <a:p>
            <a:r>
              <a:rPr lang="en-US" dirty="0" smtClean="0"/>
              <a:t> </a:t>
            </a:r>
            <a:endParaRPr lang="en-US" dirty="0"/>
          </a:p>
        </p:txBody>
      </p:sp>
      <p:pic>
        <p:nvPicPr>
          <p:cNvPr id="5" name="Picture 4"/>
          <p:cNvPicPr>
            <a:picLocks noChangeAspect="1"/>
          </p:cNvPicPr>
          <p:nvPr/>
        </p:nvPicPr>
        <p:blipFill>
          <a:blip r:embed="rId3"/>
          <a:stretch>
            <a:fillRect/>
          </a:stretch>
        </p:blipFill>
        <p:spPr>
          <a:xfrm>
            <a:off x="1399894" y="2290459"/>
            <a:ext cx="2812024" cy="3345470"/>
          </a:xfrm>
          <a:prstGeom prst="rect">
            <a:avLst/>
          </a:prstGeom>
        </p:spPr>
      </p:pic>
    </p:spTree>
    <p:extLst>
      <p:ext uri="{BB962C8B-B14F-4D97-AF65-F5344CB8AC3E}">
        <p14:creationId xmlns:p14="http://schemas.microsoft.com/office/powerpoint/2010/main" val="865650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joessmith.files.wordpress.com/2011/01/prayin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6857" y="174051"/>
            <a:ext cx="8447221" cy="6301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35202" y="798285"/>
            <a:ext cx="2002971" cy="4832092"/>
          </a:xfrm>
          <a:prstGeom prst="rect">
            <a:avLst/>
          </a:prstGeom>
          <a:noFill/>
        </p:spPr>
        <p:txBody>
          <a:bodyPr wrap="square" rtlCol="0">
            <a:spAutoFit/>
          </a:bodyPr>
          <a:lstStyle/>
          <a:p>
            <a:r>
              <a:rPr lang="en-US" sz="2800" dirty="0" smtClean="0">
                <a:solidFill>
                  <a:schemeClr val="bg1"/>
                </a:solidFill>
              </a:rPr>
              <a:t>Jesus’s desire was for God to find another way.  </a:t>
            </a:r>
            <a:br>
              <a:rPr lang="en-US" sz="2800" dirty="0" smtClean="0">
                <a:solidFill>
                  <a:schemeClr val="bg1"/>
                </a:solidFill>
              </a:rPr>
            </a:br>
            <a:endParaRPr lang="en-US" sz="2800" dirty="0" smtClean="0">
              <a:solidFill>
                <a:schemeClr val="bg1"/>
              </a:solidFill>
            </a:endParaRPr>
          </a:p>
          <a:p>
            <a:r>
              <a:rPr lang="en-US" sz="2800" dirty="0" smtClean="0">
                <a:solidFill>
                  <a:schemeClr val="bg1"/>
                </a:solidFill>
              </a:rPr>
              <a:t>God said no.  </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r>
              <a:rPr lang="en-US" sz="2800" dirty="0" smtClean="0">
                <a:solidFill>
                  <a:schemeClr val="bg1"/>
                </a:solidFill>
              </a:rPr>
              <a:t>Jesus obeyed anyway.</a:t>
            </a:r>
            <a:endParaRPr lang="en-US" sz="2800" dirty="0">
              <a:solidFill>
                <a:schemeClr val="bg1"/>
              </a:solidFill>
            </a:endParaRPr>
          </a:p>
        </p:txBody>
      </p:sp>
    </p:spTree>
    <p:extLst>
      <p:ext uri="{BB962C8B-B14F-4D97-AF65-F5344CB8AC3E}">
        <p14:creationId xmlns:p14="http://schemas.microsoft.com/office/powerpoint/2010/main" val="35139046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629"/>
            <a:ext cx="10515600" cy="4107542"/>
          </a:xfrm>
        </p:spPr>
        <p:txBody>
          <a:bodyPr>
            <a:normAutofit/>
          </a:bodyPr>
          <a:lstStyle/>
          <a:p>
            <a:pPr marL="0" indent="0" algn="ctr">
              <a:buNone/>
            </a:pPr>
            <a:endParaRPr lang="en-US" dirty="0" smtClean="0"/>
          </a:p>
          <a:p>
            <a:pPr marL="0" indent="0" algn="ctr">
              <a:buNone/>
            </a:pPr>
            <a:r>
              <a:rPr lang="en-US" dirty="0" smtClean="0"/>
              <a:t>“Often in the Suburbs, we raise our children to believe that God will grant all of their healthy desires.  We don’t teach our children that God might not force the world to give them what is fairly theirs.   They might not get enough of the love, food, or belongings they desire.  </a:t>
            </a:r>
            <a:br>
              <a:rPr lang="en-US" dirty="0" smtClean="0"/>
            </a:br>
            <a:r>
              <a:rPr lang="en-US" dirty="0" smtClean="0"/>
              <a:t/>
            </a:r>
            <a:br>
              <a:rPr lang="en-US" dirty="0" smtClean="0"/>
            </a:br>
            <a:r>
              <a:rPr lang="en-US" dirty="0" smtClean="0"/>
              <a:t>God may call them to live in want.  They may have a choice to follow God with less or not follow God at all.</a:t>
            </a:r>
            <a:br>
              <a:rPr lang="en-US" dirty="0" smtClean="0"/>
            </a:br>
            <a:r>
              <a:rPr lang="en-US" dirty="0" smtClean="0"/>
              <a:t/>
            </a:r>
            <a:br>
              <a:rPr lang="en-US" dirty="0" smtClean="0"/>
            </a:br>
            <a:r>
              <a:rPr lang="en-US" dirty="0" smtClean="0"/>
              <a:t>Following Christ is dangerous and hard.”</a:t>
            </a:r>
            <a:endParaRPr lang="en-US" dirty="0"/>
          </a:p>
        </p:txBody>
      </p:sp>
    </p:spTree>
    <p:extLst>
      <p:ext uri="{BB962C8B-B14F-4D97-AF65-F5344CB8AC3E}">
        <p14:creationId xmlns:p14="http://schemas.microsoft.com/office/powerpoint/2010/main" val="24570591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Turning Point</a:t>
            </a:r>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38815721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783771"/>
            <a:ext cx="10515600" cy="5341258"/>
          </a:xfrm>
        </p:spPr>
        <p:txBody>
          <a:bodyPr>
            <a:normAutofit/>
          </a:bodyPr>
          <a:lstStyle/>
          <a:p>
            <a:pPr marL="0" indent="0">
              <a:buNone/>
            </a:pPr>
            <a:endParaRPr lang="en-US" dirty="0" smtClean="0"/>
          </a:p>
          <a:p>
            <a:pPr marL="0" indent="0">
              <a:buNone/>
            </a:pPr>
            <a:r>
              <a:rPr lang="en-US" i="1" dirty="0" smtClean="0"/>
              <a:t>You </a:t>
            </a:r>
            <a:r>
              <a:rPr lang="en-US" i="1" dirty="0"/>
              <a:t>must understand this, my beloved: let everyone be quick to listen, slow to speak, slow to anger</a:t>
            </a:r>
            <a:r>
              <a:rPr lang="en-US" i="1" dirty="0" smtClean="0"/>
              <a:t>; for </a:t>
            </a:r>
            <a:r>
              <a:rPr lang="en-US" i="1" dirty="0"/>
              <a:t>your anger does not produce God's righteousness</a:t>
            </a:r>
            <a:r>
              <a:rPr lang="en-US" i="1" dirty="0" smtClean="0"/>
              <a:t>. Therefore </a:t>
            </a:r>
            <a:r>
              <a:rPr lang="en-US" i="1" dirty="0"/>
              <a:t>rid yourselves of all sordidness and rank growth of wickedness, and welcome with meekness the implanted word that has the power to save your souls</a:t>
            </a:r>
            <a:r>
              <a:rPr lang="en-US" i="1" dirty="0" smtClean="0"/>
              <a:t>. But </a:t>
            </a:r>
            <a:r>
              <a:rPr lang="en-US" i="1" dirty="0"/>
              <a:t>be doers of the word, and not merely hearers who deceive themselves</a:t>
            </a:r>
            <a:r>
              <a:rPr lang="en-US" i="1" dirty="0" smtClean="0"/>
              <a:t>. For </a:t>
            </a:r>
            <a:r>
              <a:rPr lang="en-US" i="1" dirty="0"/>
              <a:t>if any are hearers of the word and not doers, they are like those who look at themselves in a mirror</a:t>
            </a:r>
            <a:r>
              <a:rPr lang="en-US" i="1" dirty="0" smtClean="0"/>
              <a:t>; for </a:t>
            </a:r>
            <a:r>
              <a:rPr lang="en-US" i="1" dirty="0"/>
              <a:t>they look at themselves and, on going away, immediately forget what they were </a:t>
            </a:r>
            <a:r>
              <a:rPr lang="en-US" i="1" dirty="0" smtClean="0"/>
              <a:t>like. </a:t>
            </a:r>
            <a:r>
              <a:rPr lang="en-US" i="1" dirty="0"/>
              <a:t>But those who look into the perfect law, the law of liberty, and persevere, being not hearers who forget but doers who act-- they will be blessed in their doing.</a:t>
            </a:r>
          </a:p>
          <a:p>
            <a:pPr marL="0" indent="0" algn="r">
              <a:buNone/>
            </a:pPr>
            <a:r>
              <a:rPr lang="en-US" dirty="0" smtClean="0"/>
              <a:t>-- Jam 1:19-25</a:t>
            </a:r>
          </a:p>
        </p:txBody>
      </p:sp>
    </p:spTree>
    <p:extLst>
      <p:ext uri="{BB962C8B-B14F-4D97-AF65-F5344CB8AC3E}">
        <p14:creationId xmlns:p14="http://schemas.microsoft.com/office/powerpoint/2010/main" val="5063856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Priests: Choice to focus on our problems or serve God despite them.</a:t>
            </a:r>
            <a:endParaRPr lang="en-US" dirty="0"/>
          </a:p>
        </p:txBody>
      </p:sp>
      <p:pic>
        <p:nvPicPr>
          <p:cNvPr id="5" name="Picture 4"/>
          <p:cNvPicPr>
            <a:picLocks noChangeAspect="1"/>
          </p:cNvPicPr>
          <p:nvPr/>
        </p:nvPicPr>
        <p:blipFill>
          <a:blip r:embed="rId3"/>
          <a:stretch>
            <a:fillRect/>
          </a:stretch>
        </p:blipFill>
        <p:spPr>
          <a:xfrm>
            <a:off x="1440794" y="1995487"/>
            <a:ext cx="3896888" cy="4023709"/>
          </a:xfrm>
          <a:prstGeom prst="rect">
            <a:avLst/>
          </a:prstGeom>
        </p:spPr>
      </p:pic>
      <p:pic>
        <p:nvPicPr>
          <p:cNvPr id="8" name="Picture 7"/>
          <p:cNvPicPr>
            <a:picLocks noChangeAspect="1"/>
          </p:cNvPicPr>
          <p:nvPr/>
        </p:nvPicPr>
        <p:blipFill>
          <a:blip r:embed="rId4"/>
          <a:stretch>
            <a:fillRect/>
          </a:stretch>
        </p:blipFill>
        <p:spPr>
          <a:xfrm>
            <a:off x="6308526" y="1995487"/>
            <a:ext cx="5045274" cy="4023709"/>
          </a:xfrm>
          <a:prstGeom prst="rect">
            <a:avLst/>
          </a:prstGeom>
        </p:spPr>
      </p:pic>
    </p:spTree>
    <p:extLst>
      <p:ext uri="{BB962C8B-B14F-4D97-AF65-F5344CB8AC3E}">
        <p14:creationId xmlns:p14="http://schemas.microsoft.com/office/powerpoint/2010/main" val="17608304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783771"/>
            <a:ext cx="10515600" cy="5341258"/>
          </a:xfrm>
        </p:spPr>
        <p:txBody>
          <a:bodyPr>
            <a:normAutofit lnSpcReduction="10000"/>
          </a:bodyPr>
          <a:lstStyle/>
          <a:p>
            <a:pPr marL="0" indent="0">
              <a:buNone/>
            </a:pPr>
            <a:endParaRPr lang="en-US" dirty="0" smtClean="0"/>
          </a:p>
          <a:p>
            <a:pPr marL="0" indent="0">
              <a:buNone/>
            </a:pPr>
            <a:r>
              <a:rPr lang="en-US" sz="4000" dirty="0" smtClean="0">
                <a:solidFill>
                  <a:srgbClr val="FF0000"/>
                </a:solidFill>
              </a:rPr>
              <a:t>You </a:t>
            </a:r>
            <a:r>
              <a:rPr lang="en-US" sz="4000" dirty="0">
                <a:solidFill>
                  <a:srgbClr val="FF0000"/>
                </a:solidFill>
              </a:rPr>
              <a:t>must understand this</a:t>
            </a:r>
            <a:r>
              <a:rPr lang="en-US" dirty="0"/>
              <a:t>, </a:t>
            </a:r>
            <a:r>
              <a:rPr lang="en-US" dirty="0">
                <a:solidFill>
                  <a:srgbClr val="FF0000"/>
                </a:solidFill>
              </a:rPr>
              <a:t>my beloved</a:t>
            </a:r>
            <a:r>
              <a:rPr lang="en-US" dirty="0"/>
              <a:t>: </a:t>
            </a:r>
            <a:r>
              <a:rPr lang="en-US" dirty="0">
                <a:solidFill>
                  <a:srgbClr val="FF0000"/>
                </a:solidFill>
              </a:rPr>
              <a:t>let everyone be quick to listen, slow to speak, slow to anger</a:t>
            </a:r>
            <a:r>
              <a:rPr lang="en-US" dirty="0" smtClean="0">
                <a:solidFill>
                  <a:srgbClr val="FF0000"/>
                </a:solidFill>
              </a:rPr>
              <a:t>; for </a:t>
            </a:r>
            <a:r>
              <a:rPr lang="en-US" dirty="0">
                <a:solidFill>
                  <a:srgbClr val="FF0000"/>
                </a:solidFill>
              </a:rPr>
              <a:t>your anger does not produce God's righteousness</a:t>
            </a:r>
            <a:r>
              <a:rPr lang="en-US" dirty="0" smtClean="0">
                <a:solidFill>
                  <a:srgbClr val="FF0000"/>
                </a:solidFill>
              </a:rPr>
              <a:t>.</a:t>
            </a:r>
            <a:r>
              <a:rPr lang="en-US" dirty="0" smtClean="0"/>
              <a:t> Therefore </a:t>
            </a:r>
            <a:r>
              <a:rPr lang="en-US" dirty="0"/>
              <a:t>rid yourselves of all sordidness and rank growth of wickedness, and welcome with meekness the implanted word that has the power to save your souls</a:t>
            </a:r>
            <a:r>
              <a:rPr lang="en-US" dirty="0" smtClean="0"/>
              <a:t>. But </a:t>
            </a:r>
            <a:r>
              <a:rPr lang="en-US" dirty="0"/>
              <a:t>be doers of the word, and not merely hearers who deceive themselves</a:t>
            </a:r>
            <a:r>
              <a:rPr lang="en-US" dirty="0" smtClean="0"/>
              <a:t>. For </a:t>
            </a:r>
            <a:r>
              <a:rPr lang="en-US" dirty="0"/>
              <a:t>if any are hearers of the word and not doers, they are like those who look at themselves in a mirror</a:t>
            </a:r>
            <a:r>
              <a:rPr lang="en-US" dirty="0" smtClean="0"/>
              <a:t>; for </a:t>
            </a:r>
            <a:r>
              <a:rPr lang="en-US" dirty="0"/>
              <a:t>they look at themselves and, on going away, immediately forget what they were </a:t>
            </a:r>
            <a:r>
              <a:rPr lang="en-US" dirty="0" smtClean="0"/>
              <a:t>like. </a:t>
            </a:r>
            <a:r>
              <a:rPr lang="en-US" dirty="0"/>
              <a:t>But those who look into the perfect law, the law of liberty, and persevere, being not hearers who forget but doers who act-- they will be blessed in their doing.</a:t>
            </a:r>
          </a:p>
          <a:p>
            <a:pPr marL="0" indent="0" algn="r">
              <a:buNone/>
            </a:pPr>
            <a:r>
              <a:rPr lang="en-US" dirty="0" smtClean="0"/>
              <a:t>-- Jam 1:19-25</a:t>
            </a:r>
          </a:p>
        </p:txBody>
      </p:sp>
    </p:spTree>
    <p:extLst>
      <p:ext uri="{BB962C8B-B14F-4D97-AF65-F5344CB8AC3E}">
        <p14:creationId xmlns:p14="http://schemas.microsoft.com/office/powerpoint/2010/main" val="1486524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783771"/>
            <a:ext cx="10515600" cy="5341258"/>
          </a:xfrm>
        </p:spPr>
        <p:txBody>
          <a:bodyPr>
            <a:normAutofit/>
          </a:bodyPr>
          <a:lstStyle/>
          <a:p>
            <a:pPr marL="0" indent="0">
              <a:buNone/>
            </a:pPr>
            <a:endParaRPr lang="en-US" dirty="0" smtClean="0"/>
          </a:p>
          <a:p>
            <a:pPr marL="0" indent="0">
              <a:buNone/>
            </a:pPr>
            <a:r>
              <a:rPr lang="en-US" dirty="0" smtClean="0"/>
              <a:t>You </a:t>
            </a:r>
            <a:r>
              <a:rPr lang="en-US" dirty="0"/>
              <a:t>must understand this, my beloved: let everyone be quick to listen, slow to speak, slow to anger</a:t>
            </a:r>
            <a:r>
              <a:rPr lang="en-US" dirty="0" smtClean="0"/>
              <a:t>; for </a:t>
            </a:r>
            <a:r>
              <a:rPr lang="en-US" dirty="0"/>
              <a:t>your anger does not produce God's righteousness</a:t>
            </a:r>
            <a:r>
              <a:rPr lang="en-US" dirty="0" smtClean="0"/>
              <a:t>. Therefore </a:t>
            </a:r>
            <a:r>
              <a:rPr lang="en-US" dirty="0"/>
              <a:t>rid yourselves of all </a:t>
            </a:r>
            <a:r>
              <a:rPr lang="en-US" dirty="0">
                <a:solidFill>
                  <a:srgbClr val="FF0000"/>
                </a:solidFill>
              </a:rPr>
              <a:t>sordidness and rank growth of wickedness</a:t>
            </a:r>
            <a:r>
              <a:rPr lang="en-US" dirty="0"/>
              <a:t>, and welcome with meekness the implanted word that has the power to save your souls</a:t>
            </a:r>
            <a:r>
              <a:rPr lang="en-US" dirty="0" smtClean="0"/>
              <a:t>. But </a:t>
            </a:r>
            <a:r>
              <a:rPr lang="en-US" dirty="0"/>
              <a:t>be doers of the word, and not merely hearers who deceive themselves</a:t>
            </a:r>
            <a:r>
              <a:rPr lang="en-US" dirty="0" smtClean="0"/>
              <a:t>. For </a:t>
            </a:r>
            <a:r>
              <a:rPr lang="en-US" dirty="0"/>
              <a:t>if any are hearers of the word and not doers, they are like those who look at themselves in a mirror</a:t>
            </a:r>
            <a:r>
              <a:rPr lang="en-US" dirty="0" smtClean="0"/>
              <a:t>; for </a:t>
            </a:r>
            <a:r>
              <a:rPr lang="en-US" dirty="0"/>
              <a:t>they look at themselves and, on going away, immediately forget what they were </a:t>
            </a:r>
            <a:r>
              <a:rPr lang="en-US" dirty="0" smtClean="0"/>
              <a:t>like. </a:t>
            </a:r>
            <a:r>
              <a:rPr lang="en-US" dirty="0"/>
              <a:t>But those who look into the perfect law, the law of liberty, and persevere, being not hearers who forget but doers who act-- they will be blessed in their doing.</a:t>
            </a:r>
          </a:p>
          <a:p>
            <a:pPr marL="0" indent="0" algn="r">
              <a:buNone/>
            </a:pPr>
            <a:r>
              <a:rPr lang="en-US" dirty="0" smtClean="0"/>
              <a:t>-- Jam 1:19-25</a:t>
            </a:r>
          </a:p>
        </p:txBody>
      </p:sp>
    </p:spTree>
    <p:extLst>
      <p:ext uri="{BB962C8B-B14F-4D97-AF65-F5344CB8AC3E}">
        <p14:creationId xmlns:p14="http://schemas.microsoft.com/office/powerpoint/2010/main" val="3789143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783771"/>
            <a:ext cx="10515600" cy="5341258"/>
          </a:xfrm>
        </p:spPr>
        <p:txBody>
          <a:bodyPr>
            <a:normAutofit/>
          </a:bodyPr>
          <a:lstStyle/>
          <a:p>
            <a:pPr marL="0" indent="0">
              <a:buNone/>
            </a:pPr>
            <a:endParaRPr lang="en-US" dirty="0" smtClean="0"/>
          </a:p>
          <a:p>
            <a:pPr marL="0" indent="0">
              <a:buNone/>
            </a:pPr>
            <a:r>
              <a:rPr lang="en-US" dirty="0" smtClean="0"/>
              <a:t>You </a:t>
            </a:r>
            <a:r>
              <a:rPr lang="en-US" dirty="0"/>
              <a:t>must understand this, my beloved: let everyone be quick to listen, slow to speak, slow to anger</a:t>
            </a:r>
            <a:r>
              <a:rPr lang="en-US" dirty="0" smtClean="0"/>
              <a:t>; for </a:t>
            </a:r>
            <a:r>
              <a:rPr lang="en-US" dirty="0"/>
              <a:t>your anger does not produce God's righteousness</a:t>
            </a:r>
            <a:r>
              <a:rPr lang="en-US" dirty="0" smtClean="0"/>
              <a:t>. Therefore </a:t>
            </a:r>
            <a:r>
              <a:rPr lang="en-US" dirty="0"/>
              <a:t>rid yourselves of all sordidness and rank growth of wickedness, and </a:t>
            </a:r>
            <a:r>
              <a:rPr lang="en-US" dirty="0">
                <a:solidFill>
                  <a:srgbClr val="FF0000"/>
                </a:solidFill>
              </a:rPr>
              <a:t>welcome with meekness the </a:t>
            </a:r>
            <a:r>
              <a:rPr lang="en-US" u="sng" dirty="0">
                <a:solidFill>
                  <a:srgbClr val="FF0000"/>
                </a:solidFill>
              </a:rPr>
              <a:t>implanted word</a:t>
            </a:r>
            <a:r>
              <a:rPr lang="en-US" dirty="0">
                <a:solidFill>
                  <a:srgbClr val="FF0000"/>
                </a:solidFill>
              </a:rPr>
              <a:t> that has the power to save your souls</a:t>
            </a:r>
            <a:r>
              <a:rPr lang="en-US" dirty="0" smtClean="0"/>
              <a:t>. But </a:t>
            </a:r>
            <a:r>
              <a:rPr lang="en-US" dirty="0"/>
              <a:t>be doers of the word, and not merely hearers who deceive themselves</a:t>
            </a:r>
            <a:r>
              <a:rPr lang="en-US" dirty="0" smtClean="0"/>
              <a:t>. For </a:t>
            </a:r>
            <a:r>
              <a:rPr lang="en-US" dirty="0"/>
              <a:t>if any are hearers of the word and not doers, they are like those who look at themselves in a mirror</a:t>
            </a:r>
            <a:r>
              <a:rPr lang="en-US" dirty="0" smtClean="0"/>
              <a:t>; for </a:t>
            </a:r>
            <a:r>
              <a:rPr lang="en-US" dirty="0"/>
              <a:t>they look at themselves and, on going away, immediately forget what they were </a:t>
            </a:r>
            <a:r>
              <a:rPr lang="en-US" dirty="0" smtClean="0"/>
              <a:t>like. </a:t>
            </a:r>
            <a:r>
              <a:rPr lang="en-US" dirty="0"/>
              <a:t>But those who look into the perfect law, the law of liberty, and persevere, being not hearers who forget but doers who act-- they will be blessed in their doing.</a:t>
            </a:r>
          </a:p>
          <a:p>
            <a:pPr marL="0" indent="0" algn="r">
              <a:buNone/>
            </a:pPr>
            <a:r>
              <a:rPr lang="en-US" dirty="0" smtClean="0"/>
              <a:t>-- Jam 1:19-25</a:t>
            </a:r>
          </a:p>
        </p:txBody>
      </p:sp>
    </p:spTree>
    <p:extLst>
      <p:ext uri="{BB962C8B-B14F-4D97-AF65-F5344CB8AC3E}">
        <p14:creationId xmlns:p14="http://schemas.microsoft.com/office/powerpoint/2010/main" val="11377475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783771"/>
            <a:ext cx="10515600" cy="5341258"/>
          </a:xfrm>
        </p:spPr>
        <p:txBody>
          <a:bodyPr>
            <a:normAutofit/>
          </a:bodyPr>
          <a:lstStyle/>
          <a:p>
            <a:pPr marL="0" indent="0">
              <a:buNone/>
            </a:pPr>
            <a:endParaRPr lang="en-US" dirty="0" smtClean="0"/>
          </a:p>
          <a:p>
            <a:pPr marL="0" indent="0" algn="ctr">
              <a:buNone/>
            </a:pPr>
            <a:endParaRPr lang="en-US" dirty="0" smtClean="0">
              <a:solidFill>
                <a:srgbClr val="FF0000"/>
              </a:solidFill>
            </a:endParaRPr>
          </a:p>
          <a:p>
            <a:pPr marL="0" indent="0" algn="ctr">
              <a:buNone/>
            </a:pPr>
            <a:endParaRPr lang="en-US" dirty="0">
              <a:solidFill>
                <a:srgbClr val="FF0000"/>
              </a:solidFill>
            </a:endParaRPr>
          </a:p>
          <a:p>
            <a:pPr marL="0" indent="0" algn="ctr">
              <a:buNone/>
            </a:pPr>
            <a:endParaRPr lang="en-US" dirty="0" smtClean="0">
              <a:solidFill>
                <a:srgbClr val="FF0000"/>
              </a:solidFill>
            </a:endParaRPr>
          </a:p>
          <a:p>
            <a:pPr marL="0" indent="0" algn="ctr">
              <a:buNone/>
            </a:pPr>
            <a:r>
              <a:rPr lang="en-US" dirty="0" smtClean="0">
                <a:solidFill>
                  <a:srgbClr val="FF0000"/>
                </a:solidFill>
              </a:rPr>
              <a:t>Welcome </a:t>
            </a:r>
            <a:r>
              <a:rPr lang="en-US" dirty="0">
                <a:solidFill>
                  <a:srgbClr val="FF0000"/>
                </a:solidFill>
              </a:rPr>
              <a:t>with meekness the </a:t>
            </a:r>
            <a:r>
              <a:rPr lang="en-US" u="sng" dirty="0">
                <a:solidFill>
                  <a:srgbClr val="FF0000"/>
                </a:solidFill>
              </a:rPr>
              <a:t>implanted word</a:t>
            </a:r>
            <a:r>
              <a:rPr lang="en-US" dirty="0">
                <a:solidFill>
                  <a:srgbClr val="FF0000"/>
                </a:solidFill>
              </a:rPr>
              <a:t> that has the power to save your souls</a:t>
            </a:r>
            <a:r>
              <a:rPr lang="en-US" dirty="0" smtClean="0"/>
              <a:t>. </a:t>
            </a:r>
          </a:p>
        </p:txBody>
      </p:sp>
    </p:spTree>
    <p:extLst>
      <p:ext uri="{BB962C8B-B14F-4D97-AF65-F5344CB8AC3E}">
        <p14:creationId xmlns:p14="http://schemas.microsoft.com/office/powerpoint/2010/main" val="25587945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Implanted Word</a:t>
            </a:r>
            <a:endParaRPr lang="en-US" dirty="0"/>
          </a:p>
        </p:txBody>
      </p:sp>
      <p:sp>
        <p:nvSpPr>
          <p:cNvPr id="3" name="Content Placeholder 2"/>
          <p:cNvSpPr>
            <a:spLocks noGrp="1"/>
          </p:cNvSpPr>
          <p:nvPr>
            <p:ph idx="1"/>
          </p:nvPr>
        </p:nvSpPr>
        <p:spPr/>
        <p:txBody>
          <a:bodyPr/>
          <a:lstStyle/>
          <a:p>
            <a:r>
              <a:rPr lang="en-US" dirty="0" smtClean="0"/>
              <a:t>It is not Scripture or Memorized Scripture</a:t>
            </a:r>
          </a:p>
          <a:p>
            <a:r>
              <a:rPr lang="en-US" dirty="0" smtClean="0"/>
              <a:t>It is the Holy Spirit – the word of God implanted within us.</a:t>
            </a:r>
          </a:p>
          <a:p>
            <a:r>
              <a:rPr lang="en-US" dirty="0" smtClean="0"/>
              <a:t>We are to welcome the Holy Spirit with meekness </a:t>
            </a:r>
          </a:p>
          <a:p>
            <a:r>
              <a:rPr lang="en-US" dirty="0" smtClean="0"/>
              <a:t>The Spirit isn’t inside us because we deserve it</a:t>
            </a:r>
          </a:p>
          <a:p>
            <a:pPr lvl="1"/>
            <a:r>
              <a:rPr lang="en-US" dirty="0" smtClean="0"/>
              <a:t>We do not control the Spirit.</a:t>
            </a:r>
          </a:p>
          <a:p>
            <a:pPr lvl="1"/>
            <a:r>
              <a:rPr lang="en-US" dirty="0" smtClean="0"/>
              <a:t>We welcome it. Desire it.</a:t>
            </a:r>
          </a:p>
          <a:p>
            <a:pPr lvl="1"/>
            <a:r>
              <a:rPr lang="en-US" dirty="0" smtClean="0"/>
              <a:t>It gives us wisdom to serve God and others</a:t>
            </a:r>
          </a:p>
          <a:p>
            <a:pPr marL="0" indent="0">
              <a:buNone/>
            </a:pPr>
            <a:endParaRPr lang="en-US" dirty="0"/>
          </a:p>
        </p:txBody>
      </p:sp>
    </p:spTree>
    <p:extLst>
      <p:ext uri="{BB962C8B-B14F-4D97-AF65-F5344CB8AC3E}">
        <p14:creationId xmlns:p14="http://schemas.microsoft.com/office/powerpoint/2010/main" val="30702013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783771"/>
            <a:ext cx="10515600" cy="5341258"/>
          </a:xfrm>
        </p:spPr>
        <p:txBody>
          <a:bodyPr>
            <a:normAutofit/>
          </a:bodyPr>
          <a:lstStyle/>
          <a:p>
            <a:pPr marL="0" indent="0">
              <a:buNone/>
            </a:pPr>
            <a:endParaRPr lang="en-US" dirty="0" smtClean="0"/>
          </a:p>
          <a:p>
            <a:pPr marL="0" indent="0">
              <a:buNone/>
            </a:pPr>
            <a:r>
              <a:rPr lang="en-US" dirty="0" smtClean="0"/>
              <a:t>You </a:t>
            </a:r>
            <a:r>
              <a:rPr lang="en-US" dirty="0"/>
              <a:t>must understand this, my beloved: let everyone be quick to listen, slow to speak, slow to anger</a:t>
            </a:r>
            <a:r>
              <a:rPr lang="en-US" dirty="0" smtClean="0"/>
              <a:t>; for </a:t>
            </a:r>
            <a:r>
              <a:rPr lang="en-US" dirty="0"/>
              <a:t>your anger does not produce God's righteousness</a:t>
            </a:r>
            <a:r>
              <a:rPr lang="en-US" dirty="0" smtClean="0"/>
              <a:t>. Therefore </a:t>
            </a:r>
            <a:r>
              <a:rPr lang="en-US" dirty="0"/>
              <a:t>rid yourselves of all sordidness and rank growth of wickedness, and welcome with meekness the </a:t>
            </a:r>
            <a:r>
              <a:rPr lang="en-US" u="sng" dirty="0"/>
              <a:t>implanted word</a:t>
            </a:r>
            <a:r>
              <a:rPr lang="en-US" dirty="0"/>
              <a:t> that has the power to save your souls</a:t>
            </a:r>
            <a:r>
              <a:rPr lang="en-US" dirty="0" smtClean="0"/>
              <a:t>. </a:t>
            </a:r>
            <a:r>
              <a:rPr lang="en-US" dirty="0" smtClean="0">
                <a:solidFill>
                  <a:srgbClr val="FF0000"/>
                </a:solidFill>
              </a:rPr>
              <a:t>But </a:t>
            </a:r>
            <a:r>
              <a:rPr lang="en-US" dirty="0">
                <a:solidFill>
                  <a:srgbClr val="FF0000"/>
                </a:solidFill>
              </a:rPr>
              <a:t>be doers of the word, and not merely hearers who deceive themselves</a:t>
            </a:r>
            <a:r>
              <a:rPr lang="en-US" dirty="0" smtClean="0">
                <a:solidFill>
                  <a:srgbClr val="FF0000"/>
                </a:solidFill>
              </a:rPr>
              <a:t>.</a:t>
            </a:r>
            <a:r>
              <a:rPr lang="en-US" dirty="0" smtClean="0"/>
              <a:t> For </a:t>
            </a:r>
            <a:r>
              <a:rPr lang="en-US" dirty="0"/>
              <a:t>if any are hearers of the word and not doers, they are like those who look at themselves in a mirror</a:t>
            </a:r>
            <a:r>
              <a:rPr lang="en-US" dirty="0" smtClean="0"/>
              <a:t>; for </a:t>
            </a:r>
            <a:r>
              <a:rPr lang="en-US" dirty="0"/>
              <a:t>they look at themselves and, on going away, immediately forget what they were </a:t>
            </a:r>
            <a:r>
              <a:rPr lang="en-US" dirty="0" smtClean="0"/>
              <a:t>like. </a:t>
            </a:r>
            <a:r>
              <a:rPr lang="en-US" dirty="0"/>
              <a:t>But those who look into the perfect law, the law of liberty, and persevere, being not hearers who forget but doers who act-- they will be blessed in their doing.</a:t>
            </a:r>
          </a:p>
          <a:p>
            <a:pPr marL="0" indent="0" algn="r">
              <a:buNone/>
            </a:pPr>
            <a:r>
              <a:rPr lang="en-US" dirty="0" smtClean="0"/>
              <a:t>-- Jam 1:19-25</a:t>
            </a:r>
          </a:p>
        </p:txBody>
      </p:sp>
    </p:spTree>
    <p:extLst>
      <p:ext uri="{BB962C8B-B14F-4D97-AF65-F5344CB8AC3E}">
        <p14:creationId xmlns:p14="http://schemas.microsoft.com/office/powerpoint/2010/main" val="30559529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Kinds of People</a:t>
            </a:r>
            <a:endParaRPr lang="en-US" dirty="0"/>
          </a:p>
        </p:txBody>
      </p:sp>
      <p:sp>
        <p:nvSpPr>
          <p:cNvPr id="3" name="Text Placeholder 2"/>
          <p:cNvSpPr>
            <a:spLocks noGrp="1"/>
          </p:cNvSpPr>
          <p:nvPr>
            <p:ph type="body" idx="1"/>
          </p:nvPr>
        </p:nvSpPr>
        <p:spPr/>
        <p:txBody>
          <a:bodyPr/>
          <a:lstStyle/>
          <a:p>
            <a:r>
              <a:rPr lang="en-US" dirty="0" smtClean="0"/>
              <a:t>Doers of the Word</a:t>
            </a:r>
            <a:endParaRPr lang="en-US" dirty="0"/>
          </a:p>
        </p:txBody>
      </p:sp>
      <p:sp>
        <p:nvSpPr>
          <p:cNvPr id="4" name="Content Placeholder 3"/>
          <p:cNvSpPr>
            <a:spLocks noGrp="1"/>
          </p:cNvSpPr>
          <p:nvPr>
            <p:ph sz="half" idx="2"/>
          </p:nvPr>
        </p:nvSpPr>
        <p:spPr/>
        <p:txBody>
          <a:bodyPr/>
          <a:lstStyle/>
          <a:p>
            <a:r>
              <a:rPr lang="en-US" dirty="0" smtClean="0"/>
              <a:t>They act on the implanted word’s guidance.</a:t>
            </a:r>
          </a:p>
          <a:p>
            <a:r>
              <a:rPr lang="en-US" dirty="0" smtClean="0"/>
              <a:t>They don’t necessarily do a lot, but they do what God wants them to do.</a:t>
            </a:r>
          </a:p>
          <a:p>
            <a:r>
              <a:rPr lang="en-US" dirty="0" smtClean="0"/>
              <a:t>The do intentional good works that God created for them to do before they were even born.</a:t>
            </a:r>
            <a:endParaRPr lang="en-US" dirty="0"/>
          </a:p>
        </p:txBody>
      </p:sp>
      <p:sp>
        <p:nvSpPr>
          <p:cNvPr id="5" name="Text Placeholder 4"/>
          <p:cNvSpPr>
            <a:spLocks noGrp="1"/>
          </p:cNvSpPr>
          <p:nvPr>
            <p:ph type="body" sz="quarter" idx="3"/>
          </p:nvPr>
        </p:nvSpPr>
        <p:spPr/>
        <p:txBody>
          <a:bodyPr/>
          <a:lstStyle/>
          <a:p>
            <a:r>
              <a:rPr lang="en-US" dirty="0" smtClean="0"/>
              <a:t>Hearers of the Word</a:t>
            </a:r>
            <a:endParaRPr lang="en-US" dirty="0"/>
          </a:p>
        </p:txBody>
      </p:sp>
      <p:sp>
        <p:nvSpPr>
          <p:cNvPr id="6" name="Content Placeholder 5"/>
          <p:cNvSpPr>
            <a:spLocks noGrp="1"/>
          </p:cNvSpPr>
          <p:nvPr>
            <p:ph sz="quarter" idx="4"/>
          </p:nvPr>
        </p:nvSpPr>
        <p:spPr/>
        <p:txBody>
          <a:bodyPr>
            <a:normAutofit lnSpcReduction="10000"/>
          </a:bodyPr>
          <a:lstStyle/>
          <a:p>
            <a:r>
              <a:rPr lang="en-US" dirty="0" smtClean="0"/>
              <a:t>They know exactly what God is telling them to do, but they fail to do it.</a:t>
            </a:r>
          </a:p>
          <a:p>
            <a:r>
              <a:rPr lang="en-US" dirty="0" smtClean="0"/>
              <a:t>Their faith is verbalized and well intentioned, but there is nothing to show for it.</a:t>
            </a:r>
          </a:p>
          <a:p>
            <a:r>
              <a:rPr lang="en-US" dirty="0" smtClean="0"/>
              <a:t>They may do random acts of kindness, but not the works God has planned for them to do</a:t>
            </a:r>
            <a:endParaRPr lang="en-US" dirty="0"/>
          </a:p>
        </p:txBody>
      </p:sp>
    </p:spTree>
    <p:extLst>
      <p:ext uri="{BB962C8B-B14F-4D97-AF65-F5344CB8AC3E}">
        <p14:creationId xmlns:p14="http://schemas.microsoft.com/office/powerpoint/2010/main" val="15863391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t>
            </a:r>
            <a:r>
              <a:rPr lang="en-US" dirty="0" smtClean="0"/>
              <a:t>Kinds </a:t>
            </a:r>
            <a:r>
              <a:rPr lang="en-US" dirty="0" smtClean="0"/>
              <a:t>of People</a:t>
            </a:r>
            <a:endParaRPr lang="en-US" dirty="0"/>
          </a:p>
        </p:txBody>
      </p:sp>
      <p:sp>
        <p:nvSpPr>
          <p:cNvPr id="3" name="Text Placeholder 2"/>
          <p:cNvSpPr>
            <a:spLocks noGrp="1"/>
          </p:cNvSpPr>
          <p:nvPr>
            <p:ph type="body" idx="1"/>
          </p:nvPr>
        </p:nvSpPr>
        <p:spPr/>
        <p:txBody>
          <a:bodyPr/>
          <a:lstStyle/>
          <a:p>
            <a:r>
              <a:rPr lang="en-US" dirty="0" smtClean="0"/>
              <a:t>Martha: Doer, but not of the Word</a:t>
            </a:r>
            <a:endParaRPr lang="en-US" dirty="0"/>
          </a:p>
        </p:txBody>
      </p:sp>
      <p:sp>
        <p:nvSpPr>
          <p:cNvPr id="5" name="Text Placeholder 4"/>
          <p:cNvSpPr>
            <a:spLocks noGrp="1"/>
          </p:cNvSpPr>
          <p:nvPr>
            <p:ph type="body" sz="quarter" idx="3"/>
          </p:nvPr>
        </p:nvSpPr>
        <p:spPr/>
        <p:txBody>
          <a:bodyPr/>
          <a:lstStyle/>
          <a:p>
            <a:r>
              <a:rPr lang="en-US" dirty="0" smtClean="0"/>
              <a:t>Mary: Hearer of the word.  Doer later?</a:t>
            </a:r>
            <a:endParaRPr lang="en-US" dirty="0"/>
          </a:p>
        </p:txBody>
      </p:sp>
      <p:pic>
        <p:nvPicPr>
          <p:cNvPr id="7" name="Picture 6"/>
          <p:cNvPicPr>
            <a:picLocks noChangeAspect="1"/>
          </p:cNvPicPr>
          <p:nvPr/>
        </p:nvPicPr>
        <p:blipFill>
          <a:blip r:embed="rId3"/>
          <a:stretch>
            <a:fillRect/>
          </a:stretch>
        </p:blipFill>
        <p:spPr>
          <a:xfrm>
            <a:off x="3820985" y="2505075"/>
            <a:ext cx="4553206" cy="5263822"/>
          </a:xfrm>
          <a:prstGeom prst="rect">
            <a:avLst/>
          </a:prstGeom>
        </p:spPr>
      </p:pic>
      <p:pic>
        <p:nvPicPr>
          <p:cNvPr id="11" name="Content Placeholder 7"/>
          <p:cNvPicPr>
            <a:picLocks noGrp="1" noChangeAspect="1"/>
          </p:cNvPicPr>
          <p:nvPr>
            <p:ph sz="quarter" idx="4"/>
          </p:nvPr>
        </p:nvPicPr>
        <p:blipFill>
          <a:blip r:embed="rId4"/>
          <a:stretch>
            <a:fillRect/>
          </a:stretch>
        </p:blipFill>
        <p:spPr>
          <a:xfrm>
            <a:off x="8631252" y="2938009"/>
            <a:ext cx="2724136" cy="2724136"/>
          </a:xfrm>
          <a:prstGeom prst="rect">
            <a:avLst/>
          </a:prstGeom>
          <a:effectLst>
            <a:outerShdw blurRad="50800" dist="38100" dir="2700000" sx="108000" sy="108000" algn="tl" rotWithShape="0">
              <a:prstClr val="black">
                <a:alpha val="40000"/>
              </a:prstClr>
            </a:outerShdw>
          </a:effectLst>
        </p:spPr>
      </p:pic>
      <p:pic>
        <p:nvPicPr>
          <p:cNvPr id="10" name="Picture 9"/>
          <p:cNvPicPr>
            <a:picLocks noChangeAspect="1"/>
          </p:cNvPicPr>
          <p:nvPr/>
        </p:nvPicPr>
        <p:blipFill>
          <a:blip r:embed="rId5"/>
          <a:stretch>
            <a:fillRect/>
          </a:stretch>
        </p:blipFill>
        <p:spPr>
          <a:xfrm>
            <a:off x="839788" y="2938009"/>
            <a:ext cx="2701674" cy="2701674"/>
          </a:xfrm>
          <a:prstGeom prst="rect">
            <a:avLst/>
          </a:prstGeom>
          <a:effectLst>
            <a:outerShdw blurRad="50800" dist="38100" dir="2700000" sx="112000" sy="112000" algn="tl" rotWithShape="0">
              <a:prstClr val="black">
                <a:alpha val="40000"/>
              </a:prstClr>
            </a:outerShdw>
          </a:effectLst>
        </p:spPr>
      </p:pic>
    </p:spTree>
    <p:extLst>
      <p:ext uri="{BB962C8B-B14F-4D97-AF65-F5344CB8AC3E}">
        <p14:creationId xmlns:p14="http://schemas.microsoft.com/office/powerpoint/2010/main" val="25439064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8657" y="2435224"/>
            <a:ext cx="7783286" cy="1933576"/>
          </a:xfrm>
        </p:spPr>
        <p:txBody>
          <a:bodyPr/>
          <a:lstStyle/>
          <a:p>
            <a:pPr marL="0" indent="0" algn="ctr">
              <a:buNone/>
            </a:pPr>
            <a:r>
              <a:rPr lang="en-US" dirty="0" smtClean="0"/>
              <a:t>The Turning Point is this . . . </a:t>
            </a:r>
          </a:p>
          <a:p>
            <a:pPr marL="0" indent="0" algn="ctr">
              <a:buNone/>
            </a:pPr>
            <a:endParaRPr lang="en-US" dirty="0"/>
          </a:p>
          <a:p>
            <a:pPr marL="0" indent="0" algn="ctr">
              <a:buNone/>
            </a:pPr>
            <a:r>
              <a:rPr lang="en-US" dirty="0" smtClean="0"/>
              <a:t>“ Will we be doers of the word or hearers only?”</a:t>
            </a:r>
            <a:endParaRPr lang="en-US" dirty="0"/>
          </a:p>
        </p:txBody>
      </p:sp>
    </p:spTree>
    <p:extLst>
      <p:ext uri="{BB962C8B-B14F-4D97-AF65-F5344CB8AC3E}">
        <p14:creationId xmlns:p14="http://schemas.microsoft.com/office/powerpoint/2010/main" val="7424810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lnSpcReduction="10000"/>
          </a:bodyPr>
          <a:lstStyle/>
          <a:p>
            <a:pPr marL="0" indent="0" algn="ctr">
              <a:buNone/>
            </a:pPr>
            <a:endParaRPr lang="en-US" dirty="0" smtClean="0"/>
          </a:p>
          <a:p>
            <a:pPr marL="0" indent="0" algn="ctr">
              <a:buNone/>
            </a:pPr>
            <a:r>
              <a:rPr lang="en-US" dirty="0" smtClean="0"/>
              <a:t>Reflect upon whether you are</a:t>
            </a:r>
          </a:p>
          <a:p>
            <a:pPr marL="514350" indent="-514350" algn="ctr">
              <a:buAutoNum type="arabicParenR"/>
            </a:pPr>
            <a:r>
              <a:rPr lang="en-US" dirty="0"/>
              <a:t>A</a:t>
            </a:r>
            <a:r>
              <a:rPr lang="en-US" dirty="0" smtClean="0"/>
              <a:t> hearer and a doer?</a:t>
            </a:r>
          </a:p>
          <a:p>
            <a:pPr marL="514350" indent="-514350" algn="ctr">
              <a:buAutoNum type="arabicParenR"/>
            </a:pPr>
            <a:r>
              <a:rPr lang="en-US" dirty="0" smtClean="0"/>
              <a:t>A hearer only?</a:t>
            </a:r>
          </a:p>
          <a:p>
            <a:pPr marL="514350" indent="-514350" algn="ctr">
              <a:buAutoNum type="arabicParenR"/>
            </a:pPr>
            <a:r>
              <a:rPr lang="en-US" smtClean="0"/>
              <a:t>A doer only?</a:t>
            </a:r>
            <a:endParaRPr lang="en-US" dirty="0" smtClean="0"/>
          </a:p>
        </p:txBody>
      </p:sp>
    </p:spTree>
    <p:extLst>
      <p:ext uri="{BB962C8B-B14F-4D97-AF65-F5344CB8AC3E}">
        <p14:creationId xmlns:p14="http://schemas.microsoft.com/office/powerpoint/2010/main" val="42216236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tS Class Template.pptx" id="{70024C65-34F4-481D-99E9-BF5A5D843847}" vid="{EFBFE776-8571-4499-A7E8-3FF37661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JitS Template</Template>
  <TotalTime>1194</TotalTime>
  <Words>2849</Words>
  <Application>Microsoft Office PowerPoint</Application>
  <PresentationFormat>Widescreen</PresentationFormat>
  <Paragraphs>208</Paragraphs>
  <Slides>35</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Calibri Light</vt:lpstr>
      <vt:lpstr>Office Theme</vt:lpstr>
      <vt:lpstr>James in the Suburbs</vt:lpstr>
      <vt:lpstr>LAST WEEK Review</vt:lpstr>
      <vt:lpstr>James’s Strategy for Handling Problems</vt:lpstr>
      <vt:lpstr>Two Common Problems</vt:lpstr>
      <vt:lpstr>PowerPoint Presentation</vt:lpstr>
      <vt:lpstr>Common Misunderstandings</vt:lpstr>
      <vt:lpstr>Instead James names two problems. . . </vt:lpstr>
      <vt:lpstr>A Family in Rodney’s Village</vt:lpstr>
      <vt:lpstr>Goal of those with too little:</vt:lpstr>
      <vt:lpstr>Goal of those with too much:</vt:lpstr>
      <vt:lpstr>PowerPoint Presentation</vt:lpstr>
      <vt:lpstr>PowerPoint Presentation</vt:lpstr>
      <vt:lpstr>The Award for Endurance</vt:lpstr>
      <vt:lpstr>The Potential of Problems</vt:lpstr>
      <vt:lpstr>PowerPoint Presentation</vt:lpstr>
      <vt:lpstr>PowerPoint Presentation</vt:lpstr>
      <vt:lpstr>Story of Job</vt:lpstr>
      <vt:lpstr>Story of Job</vt:lpstr>
      <vt:lpstr>PowerPoint Presentation</vt:lpstr>
      <vt:lpstr>Liz’s Downward Spiral</vt:lpstr>
      <vt:lpstr>PowerPoint Presentation</vt:lpstr>
      <vt:lpstr>PowerPoint Presentation</vt:lpstr>
      <vt:lpstr>Turning Point</vt:lpstr>
      <vt:lpstr>PowerPoint Presentation</vt:lpstr>
      <vt:lpstr>Two Priests: Choice to focus on our problems or serve God despite them.</vt:lpstr>
      <vt:lpstr>PowerPoint Presentation</vt:lpstr>
      <vt:lpstr>PowerPoint Presentation</vt:lpstr>
      <vt:lpstr>PowerPoint Presentation</vt:lpstr>
      <vt:lpstr>PowerPoint Presentation</vt:lpstr>
      <vt:lpstr>The Implanted Word</vt:lpstr>
      <vt:lpstr>PowerPoint Presentation</vt:lpstr>
      <vt:lpstr>Two Kinds of People</vt:lpstr>
      <vt:lpstr>Two Kinds of People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Love-Fordham</dc:creator>
  <cp:lastModifiedBy>April Love-Fordham</cp:lastModifiedBy>
  <cp:revision>99</cp:revision>
  <dcterms:created xsi:type="dcterms:W3CDTF">2014-08-05T15:05:37Z</dcterms:created>
  <dcterms:modified xsi:type="dcterms:W3CDTF">2014-10-22T16:45:36Z</dcterms:modified>
</cp:coreProperties>
</file>