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5" r:id="rId3"/>
    <p:sldId id="312" r:id="rId4"/>
    <p:sldId id="303" r:id="rId5"/>
    <p:sldId id="283" r:id="rId6"/>
    <p:sldId id="294" r:id="rId7"/>
    <p:sldId id="293" r:id="rId8"/>
    <p:sldId id="313" r:id="rId9"/>
    <p:sldId id="287" r:id="rId10"/>
    <p:sldId id="295" r:id="rId11"/>
    <p:sldId id="310" r:id="rId12"/>
    <p:sldId id="296" r:id="rId13"/>
    <p:sldId id="298" r:id="rId14"/>
    <p:sldId id="299" r:id="rId15"/>
    <p:sldId id="302" r:id="rId16"/>
    <p:sldId id="300" r:id="rId17"/>
    <p:sldId id="301" r:id="rId18"/>
    <p:sldId id="304" r:id="rId19"/>
    <p:sldId id="305" r:id="rId20"/>
    <p:sldId id="297" r:id="rId21"/>
    <p:sldId id="288" r:id="rId22"/>
    <p:sldId id="307" r:id="rId23"/>
    <p:sldId id="290" r:id="rId24"/>
    <p:sldId id="291" r:id="rId25"/>
    <p:sldId id="292" r:id="rId26"/>
    <p:sldId id="308" r:id="rId27"/>
    <p:sldId id="309" r:id="rId28"/>
    <p:sldId id="31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70893" autoAdjust="0"/>
  </p:normalViewPr>
  <p:slideViewPr>
    <p:cSldViewPr snapToGrid="0">
      <p:cViewPr varScale="1">
        <p:scale>
          <a:sx n="67" d="100"/>
          <a:sy n="67" d="100"/>
        </p:scale>
        <p:origin x="12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10/15/2014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Asking for Wisdom is key!  The</a:t>
            </a:r>
            <a:r>
              <a:rPr lang="en-US" baseline="0" dirty="0" smtClean="0"/>
              <a:t> first four things get in you in the right frame of mind.  But asking for wisdom is key to everything.</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2302686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James make us this promise . . .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108946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Tell about young marrieds retreat at Peachtree . . .  This was their #1 problem  . . .  Knowing</a:t>
            </a:r>
            <a:r>
              <a:rPr lang="en-US" baseline="0" dirty="0" smtClean="0"/>
              <a:t> God’s will for their family.</a:t>
            </a:r>
            <a:endParaRPr lang="en-US" dirty="0" smtClean="0"/>
          </a:p>
          <a:p>
            <a:pPr marL="171450" indent="-171450">
              <a:buFont typeface="Arial" panose="020B0604020202020204" pitchFamily="34" charset="0"/>
              <a:buChar char="•"/>
            </a:pPr>
            <a:r>
              <a:rPr lang="en-US" dirty="0" smtClean="0"/>
              <a:t>Tell about conversation with Roger</a:t>
            </a:r>
            <a:r>
              <a:rPr lang="en-US" baseline="0" dirty="0" smtClean="0"/>
              <a:t> Nishioka . . .  Teens aren’t being taught how to seek God’s will  . . .  They need to know this by the 11 or 12 grade . . .  Big decisions coming up</a:t>
            </a:r>
          </a:p>
          <a:p>
            <a:pPr marL="171450" indent="-171450">
              <a:buFont typeface="Arial" panose="020B0604020202020204" pitchFamily="34" charset="0"/>
              <a:buChar char="•"/>
            </a:pPr>
            <a:r>
              <a:rPr lang="en-US" baseline="0" dirty="0" smtClean="0"/>
              <a:t>Suitable for all ages . . .  Big decisions about retirement, finances,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1307956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Asking</a:t>
            </a:r>
            <a:r>
              <a:rPr lang="en-US" b="1" baseline="0" dirty="0" smtClean="0"/>
              <a:t> God for wisdom is not a new idea . . . </a:t>
            </a:r>
            <a:r>
              <a:rPr lang="en-US" dirty="0" smtClean="0"/>
              <a:t>Tell the story of King Solomon --- Ten centuries</a:t>
            </a:r>
            <a:r>
              <a:rPr lang="en-US" baseline="0" dirty="0" smtClean="0"/>
              <a:t> prior to James . . . King Solomon gathers his most trusted advisors and heads to the top of a mountain where he holds a party where they spend the evening worshiping and praising God.  When nighttime came, Solomon went to sleep.  In the dream, God asks Solomon, “What do you need from me?”  And Solomon answers, “Give me wisdom so that I can lead your people.”  God was impressed with Solomon’s unselfish request . . . And granted it.  Solomon became known as the wisest man who ever lived.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2679261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fact . . .  When we ask . . .  God has</a:t>
            </a:r>
            <a:r>
              <a:rPr lang="en-US" baseline="0" dirty="0" smtClean="0"/>
              <a:t> promised not to hold back!  We don’t have to earn God’s wisdom!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1259322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2231117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1811175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Martha was busy working without having listened to Jesus.  </a:t>
            </a:r>
          </a:p>
          <a:p>
            <a:r>
              <a:rPr lang="en-US" sz="1200" dirty="0" smtClean="0"/>
              <a:t>Mary listened.</a:t>
            </a:r>
          </a:p>
          <a:p>
            <a:r>
              <a:rPr lang="en-US" sz="1200" dirty="0" smtClean="0"/>
              <a:t>Martha </a:t>
            </a:r>
            <a:r>
              <a:rPr lang="en-US" sz="1200" dirty="0" smtClean="0"/>
              <a:t>was doing what she thought </a:t>
            </a:r>
            <a:r>
              <a:rPr lang="en-US" sz="1200" b="1" i="1" u="sng" dirty="0" smtClean="0"/>
              <a:t>had</a:t>
            </a:r>
            <a:r>
              <a:rPr lang="en-US" sz="1200" dirty="0" smtClean="0"/>
              <a:t> to be done</a:t>
            </a:r>
            <a:r>
              <a:rPr lang="en-US" sz="1200" dirty="0" smtClean="0"/>
              <a:t>.  But </a:t>
            </a:r>
            <a:r>
              <a:rPr lang="en-US" sz="1200" dirty="0" smtClean="0"/>
              <a:t>she had she forgotten that Jesus had fed 5000?  Certain he could have whipped up dinner that night.</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291803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So what is wisdom?  Start by talking about what wisdom</a:t>
            </a:r>
            <a:r>
              <a:rPr lang="en-US" baseline="0" dirty="0" smtClean="0"/>
              <a:t> is not . . .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2418370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Story</a:t>
            </a:r>
            <a:r>
              <a:rPr lang="en-US" baseline="0" dirty="0" smtClean="0"/>
              <a:t> of Hosea</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1632322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3065361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Some stories</a:t>
            </a:r>
            <a:r>
              <a:rPr lang="en-US" baseline="0" dirty="0" smtClean="0"/>
              <a:t> that demonstrate that Wisdom is the living Spirit of God.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2376991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Story of</a:t>
            </a:r>
            <a:r>
              <a:rPr lang="en-US" baseline="0" dirty="0" smtClean="0"/>
              <a:t> </a:t>
            </a:r>
            <a:r>
              <a:rPr lang="en-US" dirty="0" smtClean="0"/>
              <a:t>Job . . .  Then summarize</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910114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Story</a:t>
            </a:r>
            <a:r>
              <a:rPr lang="en-US" baseline="0" dirty="0" smtClean="0"/>
              <a:t> of King Solomon and two Prostitutes</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3881363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Story of Daniel . . .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2384153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BUT we must be open to </a:t>
            </a:r>
            <a:r>
              <a:rPr lang="en-US" dirty="0" smtClean="0"/>
              <a:t>it . . . </a:t>
            </a: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652390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1055760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472004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2450381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Olivia and Doug – Doug believed hard enough and didn’t get it.</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3894357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1583793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person who seeks wisdom, but isn’t sure that God will give it to them (or has given it to them), is unstable in all their ways.  When waves are pleasant they think they have followed God’s wisdom.  When things are difficult, they doubt.</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26</a:t>
            </a:fld>
            <a:endParaRPr lang="en-US"/>
          </a:p>
        </p:txBody>
      </p:sp>
    </p:spTree>
    <p:extLst>
      <p:ext uri="{BB962C8B-B14F-4D97-AF65-F5344CB8AC3E}">
        <p14:creationId xmlns:p14="http://schemas.microsoft.com/office/powerpoint/2010/main" val="3122749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There is no way to “follow” Jesus by the “catch up to me and stop me” method.</a:t>
            </a:r>
          </a:p>
          <a:p>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1631372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28</a:t>
            </a:fld>
            <a:endParaRPr lang="en-US"/>
          </a:p>
        </p:txBody>
      </p:sp>
    </p:spTree>
    <p:extLst>
      <p:ext uri="{BB962C8B-B14F-4D97-AF65-F5344CB8AC3E}">
        <p14:creationId xmlns:p14="http://schemas.microsoft.com/office/powerpoint/2010/main" val="36876218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10/15/2014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10/15/2014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10/15/2014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10/15/2014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10/15/2014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10/15/2014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10/15/2014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10/15/2014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WEEK Review</a:t>
            </a:r>
            <a:endParaRPr lang="en-US" dirty="0"/>
          </a:p>
        </p:txBody>
      </p:sp>
      <p:sp>
        <p:nvSpPr>
          <p:cNvPr id="3" name="Text Placeholder 2"/>
          <p:cNvSpPr>
            <a:spLocks noGrp="1"/>
          </p:cNvSpPr>
          <p:nvPr>
            <p:ph type="body" idx="1"/>
          </p:nvPr>
        </p:nvSpPr>
        <p:spPr/>
        <p:txBody>
          <a:bodyPr>
            <a:normAutofit/>
          </a:bodyPr>
          <a:lstStyle/>
          <a:p>
            <a:pPr algn="r"/>
            <a:r>
              <a:rPr lang="en-US" sz="3200" dirty="0" smtClean="0"/>
              <a:t>James’s Strategy for Dealing with Problems</a:t>
            </a:r>
            <a:endParaRPr lang="en-US" sz="3200" dirty="0"/>
          </a:p>
        </p:txBody>
      </p:sp>
    </p:spTree>
    <p:extLst>
      <p:ext uri="{BB962C8B-B14F-4D97-AF65-F5344CB8AC3E}">
        <p14:creationId xmlns:p14="http://schemas.microsoft.com/office/powerpoint/2010/main" val="1530166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i="1" dirty="0" smtClean="0"/>
              <a:t>Accept Problems as a Servant’s Way of Life</a:t>
            </a:r>
          </a:p>
          <a:p>
            <a:r>
              <a:rPr lang="en-US" sz="3600" i="1" dirty="0" smtClean="0"/>
              <a:t>Understand the </a:t>
            </a:r>
            <a:r>
              <a:rPr lang="en-US" sz="3600" i="1" dirty="0" smtClean="0"/>
              <a:t>Problem</a:t>
            </a:r>
            <a:endParaRPr lang="en-US" sz="3600" i="1" dirty="0" smtClean="0"/>
          </a:p>
          <a:p>
            <a:r>
              <a:rPr lang="en-US" sz="3600" i="1" dirty="0" smtClean="0"/>
              <a:t>See the Problem as Joy</a:t>
            </a:r>
          </a:p>
          <a:p>
            <a:r>
              <a:rPr lang="en-US" sz="3600" i="1" dirty="0" smtClean="0"/>
              <a:t>Endure </a:t>
            </a:r>
            <a:r>
              <a:rPr lang="en-US" sz="3600" i="1" dirty="0" smtClean="0"/>
              <a:t>the Problem (but not idly)</a:t>
            </a:r>
            <a:endParaRPr lang="en-US" sz="3600" i="1" dirty="0" smtClean="0"/>
          </a:p>
          <a:p>
            <a:r>
              <a:rPr lang="en-US" sz="3600" i="1" dirty="0" smtClean="0">
                <a:solidFill>
                  <a:schemeClr val="bg1">
                    <a:lumMod val="50000"/>
                  </a:schemeClr>
                </a:solidFill>
              </a:rPr>
              <a:t>Ask for Wisdom </a:t>
            </a:r>
            <a:r>
              <a:rPr lang="en-US" sz="3600" i="1" dirty="0" smtClean="0">
                <a:solidFill>
                  <a:schemeClr val="bg1">
                    <a:lumMod val="50000"/>
                  </a:schemeClr>
                </a:solidFill>
              </a:rPr>
              <a:t>(This week</a:t>
            </a:r>
            <a:r>
              <a:rPr lang="en-US" sz="3600" i="1" dirty="0" smtClean="0">
                <a:solidFill>
                  <a:schemeClr val="bg1">
                    <a:lumMod val="50000"/>
                  </a:schemeClr>
                </a:solidFill>
              </a:rPr>
              <a:t>)</a:t>
            </a:r>
          </a:p>
        </p:txBody>
      </p:sp>
      <p:sp>
        <p:nvSpPr>
          <p:cNvPr id="4" name="Title 1"/>
          <p:cNvSpPr>
            <a:spLocks noGrp="1"/>
          </p:cNvSpPr>
          <p:nvPr>
            <p:ph type="title"/>
          </p:nvPr>
        </p:nvSpPr>
        <p:spPr>
          <a:xfrm>
            <a:off x="838200" y="365125"/>
            <a:ext cx="10515600" cy="1325563"/>
          </a:xfrm>
        </p:spPr>
        <p:txBody>
          <a:bodyPr/>
          <a:lstStyle/>
          <a:p>
            <a:r>
              <a:rPr lang="en-US" dirty="0" smtClean="0"/>
              <a:t>James’s Strategy for </a:t>
            </a:r>
            <a:r>
              <a:rPr lang="en-US" dirty="0"/>
              <a:t>H</a:t>
            </a:r>
            <a:r>
              <a:rPr lang="en-US" dirty="0" smtClean="0"/>
              <a:t>andling Problems</a:t>
            </a:r>
            <a:endParaRPr lang="en-US" dirty="0"/>
          </a:p>
        </p:txBody>
      </p:sp>
    </p:spTree>
    <p:extLst>
      <p:ext uri="{BB962C8B-B14F-4D97-AF65-F5344CB8AC3E}">
        <p14:creationId xmlns:p14="http://schemas.microsoft.com/office/powerpoint/2010/main" val="271952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 and Doubting</a:t>
            </a:r>
            <a:endParaRPr lang="en-US" dirty="0"/>
          </a:p>
        </p:txBody>
      </p:sp>
      <p:sp>
        <p:nvSpPr>
          <p:cNvPr id="3" name="Text Placeholder 2"/>
          <p:cNvSpPr>
            <a:spLocks noGrp="1"/>
          </p:cNvSpPr>
          <p:nvPr>
            <p:ph type="body" idx="1"/>
          </p:nvPr>
        </p:nvSpPr>
        <p:spPr/>
        <p:txBody>
          <a:bodyPr>
            <a:normAutofit/>
          </a:bodyPr>
          <a:lstStyle/>
          <a:p>
            <a:r>
              <a:rPr lang="en-US" sz="3200" dirty="0" smtClean="0"/>
              <a:t>Chapter </a:t>
            </a:r>
            <a:r>
              <a:rPr lang="en-US" sz="3200" dirty="0" smtClean="0"/>
              <a:t>11 and 12</a:t>
            </a:r>
            <a:endParaRPr lang="en-US" sz="3200" dirty="0"/>
          </a:p>
        </p:txBody>
      </p:sp>
    </p:spTree>
    <p:extLst>
      <p:ext uri="{BB962C8B-B14F-4D97-AF65-F5344CB8AC3E}">
        <p14:creationId xmlns:p14="http://schemas.microsoft.com/office/powerpoint/2010/main" val="2897820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a:bodyPr>
          <a:lstStyle/>
          <a:p>
            <a:pPr marL="0" indent="0" algn="ctr">
              <a:buNone/>
            </a:pPr>
            <a:endParaRPr lang="en-US" dirty="0" smtClean="0"/>
          </a:p>
          <a:p>
            <a:pPr marL="0" indent="0" algn="ctr">
              <a:buNone/>
            </a:pPr>
            <a:r>
              <a:rPr lang="en-US" dirty="0" smtClean="0"/>
              <a:t>If </a:t>
            </a:r>
            <a:r>
              <a:rPr lang="en-US" dirty="0"/>
              <a:t>any of you is lacking in wisdom, ask God, who gives to all generously and ungrudgingly, and it will be given you</a:t>
            </a:r>
            <a:r>
              <a:rPr lang="en-US" dirty="0" smtClean="0"/>
              <a:t>. </a:t>
            </a:r>
          </a:p>
          <a:p>
            <a:pPr marL="0" indent="0" algn="r">
              <a:buNone/>
            </a:pPr>
            <a:r>
              <a:rPr lang="en-US" dirty="0" smtClean="0"/>
              <a:t>--Jam 1:5</a:t>
            </a:r>
          </a:p>
        </p:txBody>
      </p:sp>
    </p:spTree>
    <p:extLst>
      <p:ext uri="{BB962C8B-B14F-4D97-AF65-F5344CB8AC3E}">
        <p14:creationId xmlns:p14="http://schemas.microsoft.com/office/powerpoint/2010/main" val="837099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a:bodyPr>
          <a:lstStyle/>
          <a:p>
            <a:pPr marL="0" indent="0" algn="ctr">
              <a:buNone/>
            </a:pPr>
            <a:endParaRPr lang="en-US" dirty="0" smtClean="0"/>
          </a:p>
          <a:p>
            <a:pPr marL="0" indent="0" algn="ctr">
              <a:buNone/>
            </a:pPr>
            <a:r>
              <a:rPr lang="en-US" dirty="0"/>
              <a:t/>
            </a:r>
            <a:br>
              <a:rPr lang="en-US" dirty="0"/>
            </a:br>
            <a:r>
              <a:rPr lang="en-US" dirty="0" smtClean="0"/>
              <a:t>How often do you lack wisdom in dealing </a:t>
            </a:r>
            <a:br>
              <a:rPr lang="en-US" dirty="0" smtClean="0"/>
            </a:br>
            <a:r>
              <a:rPr lang="en-US" dirty="0" smtClean="0"/>
              <a:t>with the situations that you find yourself in?</a:t>
            </a:r>
          </a:p>
        </p:txBody>
      </p:sp>
    </p:spTree>
    <p:extLst>
      <p:ext uri="{BB962C8B-B14F-4D97-AF65-F5344CB8AC3E}">
        <p14:creationId xmlns:p14="http://schemas.microsoft.com/office/powerpoint/2010/main" val="2916258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 asks for Wisdom</a:t>
            </a:r>
            <a:endParaRPr lang="en-US" dirty="0"/>
          </a:p>
        </p:txBody>
      </p:sp>
      <p:sp>
        <p:nvSpPr>
          <p:cNvPr id="4" name="Text Placeholder 3"/>
          <p:cNvSpPr>
            <a:spLocks noGrp="1"/>
          </p:cNvSpPr>
          <p:nvPr>
            <p:ph type="body" sz="half" idx="2"/>
          </p:nvPr>
        </p:nvSpPr>
        <p:spPr/>
        <p:txBody>
          <a:bodyPr>
            <a:normAutofit/>
          </a:bodyPr>
          <a:lstStyle/>
          <a:p>
            <a:r>
              <a:rPr lang="en-US" sz="2000" dirty="0" smtClean="0"/>
              <a:t>James teaches that followers </a:t>
            </a:r>
            <a:r>
              <a:rPr lang="en-US" sz="2000" dirty="0" smtClean="0"/>
              <a:t>of Christ get wisdom the same way Solomon got wisdom:  </a:t>
            </a:r>
            <a:r>
              <a:rPr lang="en-US" sz="2000" dirty="0" smtClean="0"/>
              <a:t>They </a:t>
            </a:r>
            <a:r>
              <a:rPr lang="en-US" sz="2000" dirty="0" smtClean="0"/>
              <a:t>ask!</a:t>
            </a:r>
            <a:endParaRPr lang="en-US" sz="2000" dirty="0"/>
          </a:p>
        </p:txBody>
      </p:sp>
      <p:pic>
        <p:nvPicPr>
          <p:cNvPr id="1026" name="Picture 2" descr="http://whatshotn.files.wordpress.com/2013/07/in-gibeon-the-lord-appeared-to-solomon-in-a-dream-by-night-and-god-said-ask-what-i-shall-give-thee.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6307" r="6307"/>
          <a:stretch>
            <a:fillRect/>
          </a:stretch>
        </p:blipFill>
        <p:spPr bwMode="auto">
          <a:xfrm>
            <a:off x="4880611" y="457200"/>
            <a:ext cx="6871960" cy="542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83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a:bodyPr>
          <a:lstStyle/>
          <a:p>
            <a:pPr marL="0" indent="0" algn="ctr">
              <a:buNone/>
            </a:pPr>
            <a:endParaRPr lang="en-US" dirty="0" smtClean="0"/>
          </a:p>
          <a:p>
            <a:pPr marL="0" indent="0" algn="ctr">
              <a:buNone/>
            </a:pPr>
            <a:r>
              <a:rPr lang="en-US" dirty="0" smtClean="0"/>
              <a:t>If </a:t>
            </a:r>
            <a:r>
              <a:rPr lang="en-US" dirty="0"/>
              <a:t>any of you is lacking in wisdom, ask God, </a:t>
            </a:r>
            <a:r>
              <a:rPr lang="en-US" dirty="0">
                <a:solidFill>
                  <a:srgbClr val="FF0000"/>
                </a:solidFill>
              </a:rPr>
              <a:t>who gives to all generously and ungrudgingly</a:t>
            </a:r>
            <a:r>
              <a:rPr lang="en-US" dirty="0"/>
              <a:t>, and it will be given you</a:t>
            </a:r>
            <a:r>
              <a:rPr lang="en-US" dirty="0" smtClean="0"/>
              <a:t>. </a:t>
            </a:r>
          </a:p>
          <a:p>
            <a:pPr marL="0" indent="0" algn="r">
              <a:buNone/>
            </a:pPr>
            <a:r>
              <a:rPr lang="en-US" dirty="0" smtClean="0"/>
              <a:t>--Jam 1:5</a:t>
            </a:r>
          </a:p>
        </p:txBody>
      </p:sp>
    </p:spTree>
    <p:extLst>
      <p:ext uri="{BB962C8B-B14F-4D97-AF65-F5344CB8AC3E}">
        <p14:creationId xmlns:p14="http://schemas.microsoft.com/office/powerpoint/2010/main" val="2352126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ask for wisdom and don’t get it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We don’t take time to listen for the answer</a:t>
            </a:r>
          </a:p>
          <a:p>
            <a:pPr marL="514350" indent="-514350">
              <a:buFont typeface="+mj-lt"/>
              <a:buAutoNum type="arabicPeriod"/>
            </a:pPr>
            <a:r>
              <a:rPr lang="en-US" dirty="0" smtClean="0"/>
              <a:t>We don’t recognize wisdom when it is given to us</a:t>
            </a:r>
          </a:p>
          <a:p>
            <a:pPr marL="514350" indent="-514350">
              <a:buFont typeface="+mj-lt"/>
              <a:buAutoNum type="arabicPeriod"/>
            </a:pPr>
            <a:r>
              <a:rPr lang="en-US" dirty="0" smtClean="0"/>
              <a:t>We doubt God has given us </a:t>
            </a:r>
            <a:r>
              <a:rPr lang="en-US" dirty="0" smtClean="0"/>
              <a:t>wisdom</a:t>
            </a:r>
            <a:endParaRPr lang="en-US" dirty="0" smtClean="0"/>
          </a:p>
        </p:txBody>
      </p:sp>
    </p:spTree>
    <p:extLst>
      <p:ext uri="{BB962C8B-B14F-4D97-AF65-F5344CB8AC3E}">
        <p14:creationId xmlns:p14="http://schemas.microsoft.com/office/powerpoint/2010/main" val="35761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ask for wisdom and don’t get it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rgbClr val="FF0000"/>
                </a:solidFill>
              </a:rPr>
              <a:t>We don’t take time to listen for the answer</a:t>
            </a:r>
          </a:p>
          <a:p>
            <a:pPr marL="514350" indent="-514350">
              <a:buFont typeface="+mj-lt"/>
              <a:buAutoNum type="arabicPeriod"/>
            </a:pPr>
            <a:r>
              <a:rPr lang="en-US" dirty="0" smtClean="0"/>
              <a:t>We don’t recognize wisdom when it is given to us</a:t>
            </a:r>
          </a:p>
          <a:p>
            <a:pPr marL="514350" indent="-514350">
              <a:buFont typeface="+mj-lt"/>
              <a:buAutoNum type="arabicPeriod"/>
            </a:pPr>
            <a:r>
              <a:rPr lang="en-US" dirty="0" smtClean="0"/>
              <a:t>We doubt God has given us </a:t>
            </a:r>
            <a:r>
              <a:rPr lang="en-US" dirty="0" smtClean="0"/>
              <a:t>wisdom</a:t>
            </a:r>
            <a:endParaRPr lang="en-US" dirty="0" smtClean="0"/>
          </a:p>
        </p:txBody>
      </p:sp>
    </p:spTree>
    <p:extLst>
      <p:ext uri="{BB962C8B-B14F-4D97-AF65-F5344CB8AC3E}">
        <p14:creationId xmlns:p14="http://schemas.microsoft.com/office/powerpoint/2010/main" val="1214854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Martha and Mary</a:t>
            </a:r>
            <a:endParaRPr lang="en-US" dirty="0"/>
          </a:p>
        </p:txBody>
      </p:sp>
      <p:sp>
        <p:nvSpPr>
          <p:cNvPr id="4" name="Text Placeholder 3"/>
          <p:cNvSpPr>
            <a:spLocks noGrp="1"/>
          </p:cNvSpPr>
          <p:nvPr>
            <p:ph type="body" sz="half" idx="2"/>
          </p:nvPr>
        </p:nvSpPr>
        <p:spPr/>
        <p:txBody>
          <a:bodyPr>
            <a:normAutofit/>
          </a:bodyPr>
          <a:lstStyle/>
          <a:p>
            <a:r>
              <a:rPr lang="en-US" sz="2000" dirty="0" smtClean="0"/>
              <a:t>If we act without listening we miss what is important and necessary.</a:t>
            </a:r>
            <a:endParaRPr lang="en-US" sz="2000" dirty="0"/>
          </a:p>
        </p:txBody>
      </p:sp>
      <p:pic>
        <p:nvPicPr>
          <p:cNvPr id="7170" name="Picture 2" descr="https://www.lds.org/bc/content/shared/content/images/gospel-library/manual/06500_all_01-01-feet.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3519" r="351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746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ask for wisdom and don’t get it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We don’t take time to listen for the answer</a:t>
            </a:r>
          </a:p>
          <a:p>
            <a:pPr marL="514350" indent="-514350">
              <a:buFont typeface="+mj-lt"/>
              <a:buAutoNum type="arabicPeriod"/>
            </a:pPr>
            <a:r>
              <a:rPr lang="en-US" dirty="0" smtClean="0">
                <a:solidFill>
                  <a:srgbClr val="FF0000"/>
                </a:solidFill>
              </a:rPr>
              <a:t>We don’t recognize wisdom when it is given to us</a:t>
            </a:r>
          </a:p>
          <a:p>
            <a:pPr marL="514350" indent="-514350">
              <a:buFont typeface="+mj-lt"/>
              <a:buAutoNum type="arabicPeriod"/>
            </a:pPr>
            <a:r>
              <a:rPr lang="en-US" dirty="0" smtClean="0"/>
              <a:t>We doubt God has given us </a:t>
            </a:r>
            <a:r>
              <a:rPr lang="en-US" dirty="0" smtClean="0"/>
              <a:t>wisdom</a:t>
            </a:r>
            <a:endParaRPr lang="en-US" dirty="0" smtClean="0"/>
          </a:p>
        </p:txBody>
      </p:sp>
    </p:spTree>
    <p:extLst>
      <p:ext uri="{BB962C8B-B14F-4D97-AF65-F5344CB8AC3E}">
        <p14:creationId xmlns:p14="http://schemas.microsoft.com/office/powerpoint/2010/main" val="1512881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Hosea and his unfaithful Wife</a:t>
            </a:r>
            <a:endParaRPr lang="en-US" dirty="0"/>
          </a:p>
        </p:txBody>
      </p:sp>
      <p:pic>
        <p:nvPicPr>
          <p:cNvPr id="5" name="Picture Placeholder 4"/>
          <p:cNvPicPr>
            <a:picLocks noGrp="1" noChangeAspect="1"/>
          </p:cNvPicPr>
          <p:nvPr>
            <p:ph type="pic" idx="1"/>
          </p:nvPr>
        </p:nvPicPr>
        <p:blipFill>
          <a:blip r:embed="rId3"/>
          <a:srcRect l="15173" r="15173"/>
          <a:stretch>
            <a:fillRect/>
          </a:stretch>
        </p:blipFill>
        <p:spPr>
          <a:prstGeom prst="rect">
            <a:avLst/>
          </a:prstGeom>
        </p:spPr>
      </p:pic>
      <p:sp>
        <p:nvSpPr>
          <p:cNvPr id="4" name="Text Placeholder 3"/>
          <p:cNvSpPr>
            <a:spLocks noGrp="1"/>
          </p:cNvSpPr>
          <p:nvPr>
            <p:ph type="body" sz="half" idx="2"/>
          </p:nvPr>
        </p:nvSpPr>
        <p:spPr/>
        <p:txBody>
          <a:bodyPr>
            <a:normAutofit/>
          </a:bodyPr>
          <a:lstStyle/>
          <a:p>
            <a:r>
              <a:rPr lang="en-US" sz="2400" dirty="0" smtClean="0"/>
              <a:t>Wisdom is </a:t>
            </a:r>
            <a:r>
              <a:rPr lang="en-US" sz="2400" dirty="0" smtClean="0">
                <a:solidFill>
                  <a:srgbClr val="FF0000"/>
                </a:solidFill>
              </a:rPr>
              <a:t>not</a:t>
            </a:r>
            <a:r>
              <a:rPr lang="en-US" sz="2400" dirty="0" smtClean="0"/>
              <a:t> doing what makes common sense.</a:t>
            </a:r>
            <a:endParaRPr lang="en-US" sz="2400" dirty="0"/>
          </a:p>
        </p:txBody>
      </p:sp>
    </p:spTree>
    <p:extLst>
      <p:ext uri="{BB962C8B-B14F-4D97-AF65-F5344CB8AC3E}">
        <p14:creationId xmlns:p14="http://schemas.microsoft.com/office/powerpoint/2010/main" val="2365617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Jesus </a:t>
            </a:r>
            <a:r>
              <a:rPr lang="en-US" dirty="0" smtClean="0"/>
              <a:t>Heals </a:t>
            </a:r>
            <a:r>
              <a:rPr lang="en-US" dirty="0" smtClean="0"/>
              <a:t>on the Sabbath</a:t>
            </a:r>
            <a:endParaRPr lang="en-US" dirty="0"/>
          </a:p>
        </p:txBody>
      </p:sp>
      <p:sp>
        <p:nvSpPr>
          <p:cNvPr id="4" name="Text Placeholder 3"/>
          <p:cNvSpPr>
            <a:spLocks noGrp="1"/>
          </p:cNvSpPr>
          <p:nvPr>
            <p:ph type="body" sz="half" idx="2"/>
          </p:nvPr>
        </p:nvSpPr>
        <p:spPr/>
        <p:txBody>
          <a:bodyPr>
            <a:normAutofit/>
          </a:bodyPr>
          <a:lstStyle/>
          <a:p>
            <a:r>
              <a:rPr lang="en-US" sz="2400" dirty="0" smtClean="0"/>
              <a:t>Wisdom is </a:t>
            </a:r>
            <a:r>
              <a:rPr lang="en-US" sz="2400" dirty="0" smtClean="0">
                <a:solidFill>
                  <a:srgbClr val="FF0000"/>
                </a:solidFill>
              </a:rPr>
              <a:t>not</a:t>
            </a:r>
            <a:r>
              <a:rPr lang="en-US" sz="2400" dirty="0" smtClean="0"/>
              <a:t> following a list of rules. </a:t>
            </a:r>
            <a:endParaRPr lang="en-US" sz="2400" dirty="0"/>
          </a:p>
        </p:txBody>
      </p:sp>
      <p:pic>
        <p:nvPicPr>
          <p:cNvPr id="2052" name="Picture 4" descr="http://refreshed.co.ke/wp-content/uploads/2013/08/jesus-healing-blind-man-feature.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6372" r="2637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366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a:bodyPr>
          <a:lstStyle/>
          <a:p>
            <a:pPr marL="0" indent="0" algn="ctr">
              <a:buNone/>
            </a:pPr>
            <a:endParaRPr lang="en-US" dirty="0" smtClean="0"/>
          </a:p>
          <a:p>
            <a:pPr marL="0" indent="0" algn="ctr">
              <a:buNone/>
            </a:pPr>
            <a:r>
              <a:rPr lang="en-US" dirty="0"/>
              <a:t/>
            </a:r>
            <a:br>
              <a:rPr lang="en-US" dirty="0"/>
            </a:br>
            <a:r>
              <a:rPr lang="en-US" dirty="0" smtClean="0"/>
              <a:t>Wisdom is </a:t>
            </a:r>
            <a:r>
              <a:rPr lang="en-US" dirty="0" smtClean="0">
                <a:solidFill>
                  <a:srgbClr val="FF0000"/>
                </a:solidFill>
              </a:rPr>
              <a:t>not</a:t>
            </a:r>
            <a:r>
              <a:rPr lang="en-US" dirty="0" smtClean="0"/>
              <a:t> a concept.  It is the Living Spirit of God.</a:t>
            </a:r>
          </a:p>
        </p:txBody>
      </p:sp>
    </p:spTree>
    <p:extLst>
      <p:ext uri="{BB962C8B-B14F-4D97-AF65-F5344CB8AC3E}">
        <p14:creationId xmlns:p14="http://schemas.microsoft.com/office/powerpoint/2010/main" val="2596911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a:t>
            </a:r>
            <a:endParaRPr lang="en-US" dirty="0"/>
          </a:p>
        </p:txBody>
      </p:sp>
      <p:sp>
        <p:nvSpPr>
          <p:cNvPr id="4" name="Text Placeholder 3"/>
          <p:cNvSpPr>
            <a:spLocks noGrp="1"/>
          </p:cNvSpPr>
          <p:nvPr>
            <p:ph type="body" sz="half" idx="2"/>
          </p:nvPr>
        </p:nvSpPr>
        <p:spPr/>
        <p:txBody>
          <a:bodyPr>
            <a:normAutofit/>
          </a:bodyPr>
          <a:lstStyle/>
          <a:p>
            <a:pPr marL="342900" indent="-342900">
              <a:buFont typeface="Arial" panose="020B0604020202020204" pitchFamily="34" charset="0"/>
              <a:buChar char="•"/>
            </a:pPr>
            <a:r>
              <a:rPr lang="en-US" sz="2400" dirty="0" smtClean="0"/>
              <a:t>Job </a:t>
            </a:r>
            <a:r>
              <a:rPr lang="en-US" sz="2400" dirty="0" smtClean="0"/>
              <a:t>said that it is “the breath of the Almighty that makes for understanding.”  Job knew the spirit of God had been breathed into him</a:t>
            </a:r>
            <a:r>
              <a:rPr lang="en-US" sz="2400" dirty="0" smtClean="0"/>
              <a:t>.</a:t>
            </a:r>
          </a:p>
          <a:p>
            <a:pPr marL="342900" indent="-342900">
              <a:buFont typeface="Arial" panose="020B0604020202020204" pitchFamily="34" charset="0"/>
              <a:buChar char="•"/>
            </a:pPr>
            <a:r>
              <a:rPr lang="en-US" sz="2400" dirty="0"/>
              <a:t>Wisdom may not make us popular, successful, wealthy, or problem free. </a:t>
            </a:r>
          </a:p>
          <a:p>
            <a:endParaRPr lang="en-US" sz="2400" dirty="0" smtClean="0"/>
          </a:p>
          <a:p>
            <a:endParaRPr lang="en-US" sz="2400" dirty="0"/>
          </a:p>
        </p:txBody>
      </p:sp>
      <p:pic>
        <p:nvPicPr>
          <p:cNvPr id="3076" name="Picture 4" descr="https://biblewalk.files.wordpress.com/2011/09/job-visited.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2" r="1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30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 Solomon</a:t>
            </a:r>
            <a:endParaRPr lang="en-US" dirty="0"/>
          </a:p>
        </p:txBody>
      </p:sp>
      <p:sp>
        <p:nvSpPr>
          <p:cNvPr id="4" name="Text Placeholder 3"/>
          <p:cNvSpPr>
            <a:spLocks noGrp="1"/>
          </p:cNvSpPr>
          <p:nvPr>
            <p:ph type="body" sz="half" idx="2"/>
          </p:nvPr>
        </p:nvSpPr>
        <p:spPr/>
        <p:txBody>
          <a:bodyPr>
            <a:normAutofit/>
          </a:bodyPr>
          <a:lstStyle/>
          <a:p>
            <a:r>
              <a:rPr lang="en-US" sz="2400" dirty="0" smtClean="0"/>
              <a:t>“The wisdom of God was in him.” – Nation of Israel</a:t>
            </a:r>
          </a:p>
          <a:p>
            <a:r>
              <a:rPr lang="en-US" sz="2400" dirty="0" smtClean="0"/>
              <a:t>“The Spirit of Wisdom came to me.” – King Solomon</a:t>
            </a:r>
            <a:endParaRPr lang="en-US" sz="2400" dirty="0"/>
          </a:p>
        </p:txBody>
      </p:sp>
      <p:pic>
        <p:nvPicPr>
          <p:cNvPr id="6" name="Picture Placeholder 5"/>
          <p:cNvPicPr>
            <a:picLocks noGrp="1" noChangeAspect="1"/>
          </p:cNvPicPr>
          <p:nvPr>
            <p:ph type="pic" idx="1"/>
          </p:nvPr>
        </p:nvPicPr>
        <p:blipFill>
          <a:blip r:embed="rId3"/>
          <a:srcRect l="6565" r="6565"/>
          <a:stretch>
            <a:fillRect/>
          </a:stretch>
        </p:blipFill>
        <p:spPr>
          <a:prstGeom prst="rect">
            <a:avLst/>
          </a:prstGeom>
        </p:spPr>
      </p:pic>
    </p:spTree>
    <p:extLst>
      <p:ext uri="{BB962C8B-B14F-4D97-AF65-F5344CB8AC3E}">
        <p14:creationId xmlns:p14="http://schemas.microsoft.com/office/powerpoint/2010/main" val="9611179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Disembodied Hand</a:t>
            </a:r>
            <a:endParaRPr lang="en-US" dirty="0"/>
          </a:p>
        </p:txBody>
      </p:sp>
      <p:sp>
        <p:nvSpPr>
          <p:cNvPr id="4" name="Text Placeholder 3"/>
          <p:cNvSpPr>
            <a:spLocks noGrp="1"/>
          </p:cNvSpPr>
          <p:nvPr>
            <p:ph type="body" sz="half" idx="2"/>
          </p:nvPr>
        </p:nvSpPr>
        <p:spPr/>
        <p:txBody>
          <a:bodyPr>
            <a:normAutofit/>
          </a:bodyPr>
          <a:lstStyle/>
          <a:p>
            <a:r>
              <a:rPr lang="en-US" sz="2400" dirty="0" smtClean="0"/>
              <a:t>Daniel </a:t>
            </a:r>
            <a:r>
              <a:rPr lang="en-US" sz="2400" dirty="0" smtClean="0"/>
              <a:t>is “endowed with the sprit of the holy gods” – Advisors to the King of Babylon</a:t>
            </a:r>
            <a:endParaRPr lang="en-US" sz="2400" dirty="0"/>
          </a:p>
        </p:txBody>
      </p:sp>
      <p:pic>
        <p:nvPicPr>
          <p:cNvPr id="7" name="Picture Placeholder 6"/>
          <p:cNvPicPr>
            <a:picLocks noGrp="1" noChangeAspect="1"/>
          </p:cNvPicPr>
          <p:nvPr>
            <p:ph type="pic" idx="1"/>
          </p:nvPr>
        </p:nvPicPr>
        <p:blipFill>
          <a:blip r:embed="rId3"/>
          <a:srcRect l="424" r="424"/>
          <a:stretch>
            <a:fillRect/>
          </a:stretch>
        </p:blipFill>
        <p:spPr>
          <a:prstGeom prst="rect">
            <a:avLst/>
          </a:prstGeom>
        </p:spPr>
      </p:pic>
    </p:spTree>
    <p:extLst>
      <p:ext uri="{BB962C8B-B14F-4D97-AF65-F5344CB8AC3E}">
        <p14:creationId xmlns:p14="http://schemas.microsoft.com/office/powerpoint/2010/main" val="444107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a:bodyPr>
          <a:lstStyle/>
          <a:p>
            <a:pPr marL="0" indent="0" algn="ctr">
              <a:buNone/>
            </a:pPr>
            <a:endParaRPr lang="en-US" dirty="0" smtClean="0"/>
          </a:p>
          <a:p>
            <a:pPr marL="0" indent="0" algn="ctr">
              <a:buNone/>
            </a:pPr>
            <a:r>
              <a:rPr lang="en-US" dirty="0" smtClean="0"/>
              <a:t>The Holy Spirit, the eternal and perfect source of wisdom, indwells believers and reveals to them everything they need to know to serve God and others.</a:t>
            </a:r>
          </a:p>
        </p:txBody>
      </p:sp>
    </p:spTree>
    <p:extLst>
      <p:ext uri="{BB962C8B-B14F-4D97-AF65-F5344CB8AC3E}">
        <p14:creationId xmlns:p14="http://schemas.microsoft.com/office/powerpoint/2010/main" val="995907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ask for wisdom and don’t get it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We don’t take time to listen for the answer</a:t>
            </a:r>
          </a:p>
          <a:p>
            <a:pPr marL="514350" indent="-514350">
              <a:buFont typeface="+mj-lt"/>
              <a:buAutoNum type="arabicPeriod"/>
            </a:pPr>
            <a:r>
              <a:rPr lang="en-US" dirty="0" smtClean="0"/>
              <a:t>We don’t recognize wisdom when it is given to us</a:t>
            </a:r>
          </a:p>
          <a:p>
            <a:pPr marL="514350" indent="-514350">
              <a:buFont typeface="+mj-lt"/>
              <a:buAutoNum type="arabicPeriod"/>
            </a:pPr>
            <a:r>
              <a:rPr lang="en-US" dirty="0" smtClean="0">
                <a:solidFill>
                  <a:srgbClr val="FF0000"/>
                </a:solidFill>
              </a:rPr>
              <a:t>We doubt God has given us wisdom</a:t>
            </a:r>
          </a:p>
        </p:txBody>
      </p:sp>
    </p:spTree>
    <p:extLst>
      <p:ext uri="{BB962C8B-B14F-4D97-AF65-F5344CB8AC3E}">
        <p14:creationId xmlns:p14="http://schemas.microsoft.com/office/powerpoint/2010/main" val="8393602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fontScale="92500" lnSpcReduction="10000"/>
          </a:bodyPr>
          <a:lstStyle/>
          <a:p>
            <a:pPr marL="0" indent="0" algn="ctr">
              <a:buNone/>
            </a:pPr>
            <a:endParaRPr lang="en-US" dirty="0" smtClean="0"/>
          </a:p>
          <a:p>
            <a:pPr marL="0" indent="0" algn="ctr">
              <a:buNone/>
            </a:pPr>
            <a:r>
              <a:rPr lang="en-US" dirty="0" smtClean="0"/>
              <a:t>But </a:t>
            </a:r>
            <a:r>
              <a:rPr lang="en-US" dirty="0"/>
              <a:t>ask in faith, never doubting, for the one who doubts is like a wave of the sea, driven and tossed by the wind</a:t>
            </a:r>
            <a:r>
              <a:rPr lang="en-US" dirty="0" smtClean="0"/>
              <a:t>; for </a:t>
            </a:r>
            <a:r>
              <a:rPr lang="en-US" dirty="0"/>
              <a:t>the doubter, being double-minded and unstable in every way, must not expect to receive anything from the Lord. </a:t>
            </a:r>
            <a:endParaRPr lang="en-US" dirty="0" smtClean="0"/>
          </a:p>
          <a:p>
            <a:pPr marL="0" indent="0" algn="r">
              <a:buNone/>
            </a:pPr>
            <a:r>
              <a:rPr lang="en-US" dirty="0" smtClean="0"/>
              <a:t>--Jam 1:5-7</a:t>
            </a:r>
          </a:p>
        </p:txBody>
      </p:sp>
    </p:spTree>
    <p:extLst>
      <p:ext uri="{BB962C8B-B14F-4D97-AF65-F5344CB8AC3E}">
        <p14:creationId xmlns:p14="http://schemas.microsoft.com/office/powerpoint/2010/main" val="22211053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fontScale="92500" lnSpcReduction="10000"/>
          </a:bodyPr>
          <a:lstStyle/>
          <a:p>
            <a:pPr marL="0" indent="0" algn="ctr">
              <a:buNone/>
            </a:pPr>
            <a:endParaRPr lang="en-US" dirty="0" smtClean="0"/>
          </a:p>
          <a:p>
            <a:pPr marL="0" indent="0" algn="ctr">
              <a:buNone/>
            </a:pPr>
            <a:r>
              <a:rPr lang="en-US" dirty="0" smtClean="0"/>
              <a:t>But </a:t>
            </a:r>
            <a:r>
              <a:rPr lang="en-US" dirty="0">
                <a:solidFill>
                  <a:srgbClr val="FF0000"/>
                </a:solidFill>
              </a:rPr>
              <a:t>ask in faith</a:t>
            </a:r>
            <a:r>
              <a:rPr lang="en-US" dirty="0"/>
              <a:t>, never doubting, for the one who doubts is like a wave of the sea, driven and tossed by the wind</a:t>
            </a:r>
            <a:r>
              <a:rPr lang="en-US" dirty="0" smtClean="0"/>
              <a:t>; for </a:t>
            </a:r>
            <a:r>
              <a:rPr lang="en-US" dirty="0"/>
              <a:t>the doubter, being double-minded and unstable in every way, must not expect to receive anything from the Lord. </a:t>
            </a:r>
            <a:endParaRPr lang="en-US" dirty="0" smtClean="0"/>
          </a:p>
          <a:p>
            <a:pPr marL="0" indent="0" algn="r">
              <a:buNone/>
            </a:pPr>
            <a:r>
              <a:rPr lang="en-US" dirty="0" smtClean="0"/>
              <a:t>--Jam 1:5-7</a:t>
            </a:r>
          </a:p>
        </p:txBody>
      </p:sp>
    </p:spTree>
    <p:extLst>
      <p:ext uri="{BB962C8B-B14F-4D97-AF65-F5344CB8AC3E}">
        <p14:creationId xmlns:p14="http://schemas.microsoft.com/office/powerpoint/2010/main" val="2062127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James’s definition of faith?</a:t>
            </a:r>
            <a:endParaRPr lang="en-US" dirty="0"/>
          </a:p>
        </p:txBody>
      </p:sp>
      <p:sp>
        <p:nvSpPr>
          <p:cNvPr id="3" name="Content Placeholder 2"/>
          <p:cNvSpPr>
            <a:spLocks noGrp="1"/>
          </p:cNvSpPr>
          <p:nvPr>
            <p:ph sz="half"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The belief that God will do whatever we ask.</a:t>
            </a:r>
            <a:endParaRPr lang="en-US" dirty="0"/>
          </a:p>
        </p:txBody>
      </p:sp>
      <p:sp>
        <p:nvSpPr>
          <p:cNvPr id="4" name="Content Placeholder 3"/>
          <p:cNvSpPr>
            <a:spLocks noGrp="1"/>
          </p:cNvSpPr>
          <p:nvPr>
            <p:ph sz="half" idx="2"/>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Action that follows the Holy Spirit’s wisdom.</a:t>
            </a:r>
            <a:endParaRPr lang="en-US" dirty="0"/>
          </a:p>
        </p:txBody>
      </p:sp>
    </p:spTree>
    <p:extLst>
      <p:ext uri="{BB962C8B-B14F-4D97-AF65-F5344CB8AC3E}">
        <p14:creationId xmlns:p14="http://schemas.microsoft.com/office/powerpoint/2010/main" val="1236242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868" y="2514600"/>
            <a:ext cx="3932237" cy="1600200"/>
          </a:xfrm>
        </p:spPr>
        <p:txBody>
          <a:bodyPr/>
          <a:lstStyle/>
          <a:p>
            <a:r>
              <a:rPr lang="en-US" dirty="0" smtClean="0"/>
              <a:t>“Asking in Faith”</a:t>
            </a:r>
            <a:endParaRPr lang="en-US" dirty="0"/>
          </a:p>
        </p:txBody>
      </p:sp>
      <p:pic>
        <p:nvPicPr>
          <p:cNvPr id="6" name="Picture Placeholder 5"/>
          <p:cNvPicPr>
            <a:picLocks noGrp="1" noChangeAspect="1"/>
          </p:cNvPicPr>
          <p:nvPr>
            <p:ph type="pic" idx="1"/>
          </p:nvPr>
        </p:nvPicPr>
        <p:blipFill>
          <a:blip r:embed="rId3"/>
          <a:srcRect t="10358" b="10358"/>
          <a:stretch>
            <a:fillRect/>
          </a:stretch>
        </p:blipFill>
        <p:spPr>
          <a:prstGeom prst="rect">
            <a:avLst/>
          </a:prstGeom>
          <a:effectLst>
            <a:outerShdw blurRad="50800" dist="38100" dir="2700000" sx="108000" sy="108000" algn="tl" rotWithShape="0">
              <a:prstClr val="black">
                <a:alpha val="40000"/>
              </a:prstClr>
            </a:outerShdw>
          </a:effectLst>
        </p:spPr>
      </p:pic>
      <p:pic>
        <p:nvPicPr>
          <p:cNvPr id="8" name="Picture Placeholder 6"/>
          <p:cNvPicPr>
            <a:picLocks noChangeAspect="1"/>
          </p:cNvPicPr>
          <p:nvPr/>
        </p:nvPicPr>
        <p:blipFill>
          <a:blip r:embed="rId4"/>
          <a:srcRect t="13832" b="13832"/>
          <a:stretch>
            <a:fillRect/>
          </a:stretch>
        </p:blipFill>
        <p:spPr>
          <a:xfrm>
            <a:off x="4560253" y="4712335"/>
            <a:ext cx="1922027" cy="1517650"/>
          </a:xfrm>
          <a:prstGeom prst="rect">
            <a:avLst/>
          </a:prstGeom>
          <a:solidFill>
            <a:srgbClr val="CFD7D7"/>
          </a:solidFill>
        </p:spPr>
      </p:pic>
    </p:spTree>
    <p:extLst>
      <p:ext uri="{BB962C8B-B14F-4D97-AF65-F5344CB8AC3E}">
        <p14:creationId xmlns:p14="http://schemas.microsoft.com/office/powerpoint/2010/main" val="2760396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2261053"/>
            <a:ext cx="10515600" cy="2456089"/>
          </a:xfrm>
        </p:spPr>
        <p:txBody>
          <a:bodyPr>
            <a:normAutofit fontScale="92500" lnSpcReduction="20000"/>
          </a:bodyPr>
          <a:lstStyle/>
          <a:p>
            <a:pPr marL="0" indent="0" algn="ctr">
              <a:buNone/>
            </a:pPr>
            <a:endParaRPr lang="en-US" dirty="0" smtClean="0"/>
          </a:p>
          <a:p>
            <a:pPr marL="0" indent="0" algn="ctr">
              <a:buNone/>
            </a:pPr>
            <a:r>
              <a:rPr lang="en-US" dirty="0" smtClean="0"/>
              <a:t>If </a:t>
            </a:r>
            <a:r>
              <a:rPr lang="en-US" dirty="0"/>
              <a:t>any of you is lacking in wisdom, ask God, who gives to all generously and ungrudgingly, and it will be given you</a:t>
            </a:r>
            <a:r>
              <a:rPr lang="en-US" dirty="0" smtClean="0"/>
              <a:t>. But </a:t>
            </a:r>
            <a:r>
              <a:rPr lang="en-US" dirty="0"/>
              <a:t>ask in faith, never doubting, for the </a:t>
            </a:r>
            <a:r>
              <a:rPr lang="en-US" dirty="0">
                <a:solidFill>
                  <a:srgbClr val="FF0000"/>
                </a:solidFill>
              </a:rPr>
              <a:t>one who doubts is like a wave of the sea, driven and tossed by the wind</a:t>
            </a:r>
            <a:r>
              <a:rPr lang="en-US" dirty="0" smtClean="0"/>
              <a:t>; for </a:t>
            </a:r>
            <a:r>
              <a:rPr lang="en-US" dirty="0"/>
              <a:t>the doubter, being double-minded and unstable in every way, must not expect to receive anything from the Lord. </a:t>
            </a:r>
            <a:endParaRPr lang="en-US" dirty="0" smtClean="0"/>
          </a:p>
          <a:p>
            <a:pPr marL="0" indent="0" algn="r">
              <a:buNone/>
            </a:pPr>
            <a:r>
              <a:rPr lang="en-US" dirty="0" smtClean="0"/>
              <a:t>--Jam 1:5-7</a:t>
            </a:r>
          </a:p>
        </p:txBody>
      </p:sp>
    </p:spTree>
    <p:extLst>
      <p:ext uri="{BB962C8B-B14F-4D97-AF65-F5344CB8AC3E}">
        <p14:creationId xmlns:p14="http://schemas.microsoft.com/office/powerpoint/2010/main" val="12123420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Sailing in the Caribbean</a:t>
            </a:r>
            <a:endParaRPr lang="en-US" dirty="0"/>
          </a:p>
        </p:txBody>
      </p:sp>
      <p:sp>
        <p:nvSpPr>
          <p:cNvPr id="4" name="Text Placeholder 3"/>
          <p:cNvSpPr>
            <a:spLocks noGrp="1"/>
          </p:cNvSpPr>
          <p:nvPr>
            <p:ph type="body" sz="half" idx="2"/>
          </p:nvPr>
        </p:nvSpPr>
        <p:spPr/>
        <p:txBody>
          <a:bodyPr>
            <a:normAutofit/>
          </a:bodyPr>
          <a:lstStyle/>
          <a:p>
            <a:endParaRPr lang="en-US" sz="2000" dirty="0"/>
          </a:p>
        </p:txBody>
      </p:sp>
      <p:pic>
        <p:nvPicPr>
          <p:cNvPr id="4098" name="Picture 2" descr="http://www.islands.com/files/imagecache/enlarged_image/_images/201310/windjammer1484%20copy.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5917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Rodney’s Medical Equipment</a:t>
            </a:r>
            <a:endParaRPr lang="en-US" dirty="0"/>
          </a:p>
        </p:txBody>
      </p:sp>
      <p:sp>
        <p:nvSpPr>
          <p:cNvPr id="4" name="Text Placeholder 3"/>
          <p:cNvSpPr>
            <a:spLocks noGrp="1"/>
          </p:cNvSpPr>
          <p:nvPr>
            <p:ph type="body" sz="half" idx="2"/>
          </p:nvPr>
        </p:nvSpPr>
        <p:spPr/>
        <p:txBody>
          <a:bodyPr>
            <a:normAutofit/>
          </a:bodyPr>
          <a:lstStyle/>
          <a:p>
            <a:endParaRPr lang="en-US" sz="2000" dirty="0"/>
          </a:p>
        </p:txBody>
      </p:sp>
      <p:pic>
        <p:nvPicPr>
          <p:cNvPr id="7" name="Picture Placeholder 6"/>
          <p:cNvPicPr>
            <a:picLocks noGrp="1" noChangeAspect="1"/>
          </p:cNvPicPr>
          <p:nvPr>
            <p:ph type="pic" idx="1"/>
          </p:nvPr>
        </p:nvPicPr>
        <p:blipFill>
          <a:blip r:embed="rId3"/>
          <a:srcRect t="10882" b="10882"/>
          <a:stretch>
            <a:fillRect/>
          </a:stretch>
        </p:blipFill>
        <p:spPr>
          <a:prstGeom prst="rect">
            <a:avLst/>
          </a:prstGeom>
        </p:spPr>
      </p:pic>
    </p:spTree>
    <p:extLst>
      <p:ext uri="{BB962C8B-B14F-4D97-AF65-F5344CB8AC3E}">
        <p14:creationId xmlns:p14="http://schemas.microsoft.com/office/powerpoint/2010/main" val="28890960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we ask for wisdom and don’t get it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We don’t take time to listen for the answer</a:t>
            </a:r>
          </a:p>
          <a:p>
            <a:pPr marL="514350" indent="-514350">
              <a:buFont typeface="+mj-lt"/>
              <a:buAutoNum type="arabicPeriod"/>
            </a:pPr>
            <a:r>
              <a:rPr lang="en-US" dirty="0" smtClean="0"/>
              <a:t>We don’t recognize wisdom when it is given to us</a:t>
            </a:r>
          </a:p>
          <a:p>
            <a:pPr marL="514350" indent="-514350">
              <a:buFont typeface="+mj-lt"/>
              <a:buAutoNum type="arabicPeriod"/>
            </a:pPr>
            <a:r>
              <a:rPr lang="en-US" dirty="0" smtClean="0"/>
              <a:t>We doubt </a:t>
            </a:r>
            <a:r>
              <a:rPr lang="en-US" dirty="0" smtClean="0"/>
              <a:t>God will or </a:t>
            </a:r>
            <a:r>
              <a:rPr lang="en-US" dirty="0" smtClean="0"/>
              <a:t>has </a:t>
            </a:r>
            <a:r>
              <a:rPr lang="en-US" dirty="0" smtClean="0"/>
              <a:t>given </a:t>
            </a:r>
            <a:r>
              <a:rPr lang="en-US" dirty="0" smtClean="0"/>
              <a:t>us wisdom</a:t>
            </a:r>
          </a:p>
        </p:txBody>
      </p:sp>
    </p:spTree>
    <p:extLst>
      <p:ext uri="{BB962C8B-B14F-4D97-AF65-F5344CB8AC3E}">
        <p14:creationId xmlns:p14="http://schemas.microsoft.com/office/powerpoint/2010/main" val="3848663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905</TotalTime>
  <Words>1200</Words>
  <Application>Microsoft Office PowerPoint</Application>
  <PresentationFormat>Widescreen</PresentationFormat>
  <Paragraphs>127</Paragraphs>
  <Slides>28</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James in the Suburbs</vt:lpstr>
      <vt:lpstr>LAST WEEK Review</vt:lpstr>
      <vt:lpstr>James’s Strategy for Handling Problems</vt:lpstr>
      <vt:lpstr>Wisdom and Doubting</vt:lpstr>
      <vt:lpstr>PowerPoint Presentation</vt:lpstr>
      <vt:lpstr>PowerPoint Presentation</vt:lpstr>
      <vt:lpstr>Solomon asks for Wisdom</vt:lpstr>
      <vt:lpstr>PowerPoint Presentation</vt:lpstr>
      <vt:lpstr>Reasons we ask for wisdom and don’t get it</vt:lpstr>
      <vt:lpstr>Reasons we ask for wisdom and don’t get it</vt:lpstr>
      <vt:lpstr>Martha and Mary</vt:lpstr>
      <vt:lpstr>Reasons we ask for wisdom and don’t get it</vt:lpstr>
      <vt:lpstr>Hosea and his unfaithful Wife</vt:lpstr>
      <vt:lpstr>Jesus Heals on the Sabbath</vt:lpstr>
      <vt:lpstr>PowerPoint Presentation</vt:lpstr>
      <vt:lpstr>Job</vt:lpstr>
      <vt:lpstr>King Solomon</vt:lpstr>
      <vt:lpstr>Disembodied Hand</vt:lpstr>
      <vt:lpstr>PowerPoint Presentation</vt:lpstr>
      <vt:lpstr>Reasons we ask for wisdom and don’t get it</vt:lpstr>
      <vt:lpstr>PowerPoint Presentation</vt:lpstr>
      <vt:lpstr>PowerPoint Presentation</vt:lpstr>
      <vt:lpstr>Which is James’s definition of faith?</vt:lpstr>
      <vt:lpstr>“Asking in Faith”</vt:lpstr>
      <vt:lpstr>PowerPoint Presentation</vt:lpstr>
      <vt:lpstr>Sailing in the Caribbean</vt:lpstr>
      <vt:lpstr>Rodney’s Medical Equipment</vt:lpstr>
      <vt:lpstr>Reasons we ask for wisdom and don’t get 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76</cp:revision>
  <dcterms:created xsi:type="dcterms:W3CDTF">2014-08-05T15:05:37Z</dcterms:created>
  <dcterms:modified xsi:type="dcterms:W3CDTF">2014-10-15T10:23:24Z</dcterms:modified>
</cp:coreProperties>
</file>