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1" r:id="rId3"/>
    <p:sldId id="257" r:id="rId4"/>
    <p:sldId id="262" r:id="rId5"/>
    <p:sldId id="264" r:id="rId6"/>
    <p:sldId id="285" r:id="rId7"/>
    <p:sldId id="281" r:id="rId8"/>
    <p:sldId id="283" r:id="rId9"/>
    <p:sldId id="282" r:id="rId10"/>
    <p:sldId id="284" r:id="rId11"/>
    <p:sldId id="286" r:id="rId12"/>
    <p:sldId id="263" r:id="rId13"/>
    <p:sldId id="260" r:id="rId14"/>
    <p:sldId id="265" r:id="rId15"/>
    <p:sldId id="266" r:id="rId16"/>
    <p:sldId id="267" r:id="rId17"/>
    <p:sldId id="273" r:id="rId18"/>
    <p:sldId id="287" r:id="rId19"/>
    <p:sldId id="275" r:id="rId20"/>
    <p:sldId id="288" r:id="rId21"/>
    <p:sldId id="289" r:id="rId22"/>
    <p:sldId id="274" r:id="rId23"/>
    <p:sldId id="276" r:id="rId24"/>
    <p:sldId id="277" r:id="rId25"/>
    <p:sldId id="278" r:id="rId26"/>
    <p:sldId id="290" r:id="rId27"/>
    <p:sldId id="280" r:id="rId28"/>
    <p:sldId id="291" r:id="rId29"/>
  </p:sldIdLst>
  <p:sldSz cx="12192000" cy="6858000"/>
  <p:notesSz cx="685800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9999"/>
    <a:srgbClr val="CF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70605" autoAdjust="0"/>
  </p:normalViewPr>
  <p:slideViewPr>
    <p:cSldViewPr snapToGrid="0">
      <p:cViewPr varScale="1">
        <p:scale>
          <a:sx n="53" d="100"/>
          <a:sy n="53" d="100"/>
        </p:scale>
        <p:origin x="79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35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63567"/>
          </a:xfrm>
          <a:prstGeom prst="rect">
            <a:avLst/>
          </a:prstGeom>
        </p:spPr>
        <p:txBody>
          <a:bodyPr vert="horz" lIns="91440" tIns="45720" rIns="91440" bIns="45720" rtlCol="0"/>
          <a:lstStyle>
            <a:lvl1pPr algn="r">
              <a:defRPr sz="1200"/>
            </a:lvl1pPr>
          </a:lstStyle>
          <a:p>
            <a:fld id="{68353A4A-20AE-4566-A68A-B35E5E1ED1DA}" type="datetimeFigureOut">
              <a:rPr lang="en-US" smtClean="0"/>
              <a:t>1/7/2015</a:t>
            </a:fld>
            <a:endParaRPr lang="en-US"/>
          </a:p>
        </p:txBody>
      </p:sp>
      <p:sp>
        <p:nvSpPr>
          <p:cNvPr id="4" name="Slide Image Placeholder 3"/>
          <p:cNvSpPr>
            <a:spLocks noGrp="1" noRot="1" noChangeAspect="1"/>
          </p:cNvSpPr>
          <p:nvPr>
            <p:ph type="sldImg" idx="2"/>
          </p:nvPr>
        </p:nvSpPr>
        <p:spPr>
          <a:xfrm>
            <a:off x="657225"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6389"/>
            <a:ext cx="5486400" cy="363795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5685"/>
            <a:ext cx="2971800" cy="46356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75685"/>
            <a:ext cx="2971800" cy="463566"/>
          </a:xfrm>
          <a:prstGeom prst="rect">
            <a:avLst/>
          </a:prstGeom>
        </p:spPr>
        <p:txBody>
          <a:bodyPr vert="horz" lIns="91440" tIns="45720" rIns="91440" bIns="45720" rtlCol="0" anchor="b"/>
          <a:lstStyle>
            <a:lvl1pPr algn="r">
              <a:defRPr sz="1200"/>
            </a:lvl1pPr>
          </a:lstStyle>
          <a:p>
            <a:fld id="{75BAEF26-14F4-4BDD-8E39-B928CFF5AA89}" type="slidenum">
              <a:rPr lang="en-US" smtClean="0"/>
              <a:t>‹#›</a:t>
            </a:fld>
            <a:endParaRPr lang="en-US"/>
          </a:p>
        </p:txBody>
      </p:sp>
    </p:spTree>
    <p:extLst>
      <p:ext uri="{BB962C8B-B14F-4D97-AF65-F5344CB8AC3E}">
        <p14:creationId xmlns:p14="http://schemas.microsoft.com/office/powerpoint/2010/main" val="448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BAEF26-14F4-4BDD-8E39-B928CFF5AA89}" type="slidenum">
              <a:rPr lang="en-US" smtClean="0"/>
              <a:t>1</a:t>
            </a:fld>
            <a:endParaRPr lang="en-US"/>
          </a:p>
        </p:txBody>
      </p:sp>
    </p:spTree>
    <p:extLst>
      <p:ext uri="{BB962C8B-B14F-4D97-AF65-F5344CB8AC3E}">
        <p14:creationId xmlns:p14="http://schemas.microsoft.com/office/powerpoint/2010/main" val="4143752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BAEF26-14F4-4BDD-8E39-B928CFF5AA89}" type="slidenum">
              <a:rPr lang="en-US" smtClean="0"/>
              <a:t>2</a:t>
            </a:fld>
            <a:endParaRPr lang="en-US"/>
          </a:p>
        </p:txBody>
      </p:sp>
    </p:spTree>
    <p:extLst>
      <p:ext uri="{BB962C8B-B14F-4D97-AF65-F5344CB8AC3E}">
        <p14:creationId xmlns:p14="http://schemas.microsoft.com/office/powerpoint/2010/main" val="288510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Epistle</a:t>
            </a:r>
            <a:r>
              <a:rPr lang="en-US" baseline="0" dirty="0" smtClean="0"/>
              <a:t> = letter with the intention of teaching the readers</a:t>
            </a:r>
            <a:endParaRPr lang="en-US" dirty="0" smtClean="0"/>
          </a:p>
          <a:p>
            <a:pPr marL="171450" indent="-171450">
              <a:buFont typeface="Arial" panose="020B0604020202020204" pitchFamily="34" charset="0"/>
              <a:buChar char="•"/>
            </a:pPr>
            <a:r>
              <a:rPr lang="en-US" dirty="0" smtClean="0"/>
              <a:t>Written to a group</a:t>
            </a:r>
            <a:r>
              <a:rPr lang="en-US" baseline="0" dirty="0" smtClean="0"/>
              <a:t> of </a:t>
            </a:r>
            <a:r>
              <a:rPr lang="en-US" dirty="0" smtClean="0"/>
              <a:t> 1</a:t>
            </a:r>
            <a:r>
              <a:rPr lang="en-US" baseline="30000" dirty="0" smtClean="0"/>
              <a:t>st</a:t>
            </a:r>
            <a:r>
              <a:rPr lang="en-US" dirty="0" smtClean="0"/>
              <a:t> C Christians – we don’t know who</a:t>
            </a:r>
            <a:r>
              <a:rPr lang="en-US" baseline="0" dirty="0" smtClean="0"/>
              <a:t> exactly who they were. We do know that at that time, the church:</a:t>
            </a:r>
          </a:p>
          <a:p>
            <a:pPr marL="628650" lvl="1" indent="-171450">
              <a:buFont typeface="Arial" panose="020B0604020202020204" pitchFamily="34" charset="0"/>
              <a:buChar char="•"/>
            </a:pPr>
            <a:r>
              <a:rPr lang="en-US" baseline="0" dirty="0" smtClean="0"/>
              <a:t>Was under persecution</a:t>
            </a:r>
          </a:p>
          <a:p>
            <a:pPr marL="628650" lvl="1" indent="-171450">
              <a:buFont typeface="Arial" panose="020B0604020202020204" pitchFamily="34" charset="0"/>
              <a:buChar char="•"/>
            </a:pPr>
            <a:r>
              <a:rPr lang="en-US" baseline="0" dirty="0" smtClean="0"/>
              <a:t>Suffering poverty (no one wanted to hire you)</a:t>
            </a:r>
          </a:p>
          <a:p>
            <a:pPr marL="171450" lvl="0" indent="-171450">
              <a:buFont typeface="Arial" panose="020B0604020202020204" pitchFamily="34" charset="0"/>
              <a:buChar char="•"/>
            </a:pPr>
            <a:r>
              <a:rPr lang="en-US" baseline="0" dirty="0" smtClean="0"/>
              <a:t>Different: We don’t know persecution or poverty or discrimination to the degree that they did.  They didn’t have a church building, a church golf cart or utility payments to worry about.  Life was about survival.  Their problems were more real than ours?</a:t>
            </a:r>
          </a:p>
          <a:p>
            <a:pPr marL="171450" lvl="0" indent="-171450">
              <a:buFont typeface="Arial" panose="020B0604020202020204" pitchFamily="34" charset="0"/>
              <a:buChar char="•"/>
            </a:pPr>
            <a:r>
              <a:rPr lang="en-US" baseline="0" dirty="0" smtClean="0"/>
              <a:t>Alike:  Loved Jesus, believe he had been resurrected from the death. </a:t>
            </a:r>
          </a:p>
          <a:p>
            <a:pPr marL="171450" lvl="0" indent="-171450">
              <a:buFont typeface="Arial" panose="020B0604020202020204" pitchFamily="34" charset="0"/>
              <a:buChar char="•"/>
            </a:pPr>
            <a:r>
              <a:rPr lang="en-US" baseline="0" dirty="0" smtClean="0"/>
              <a:t>Important:  tell about publisher and disagreement over tense.  Give example of “Paul says women will not speak in church” and how that is different from “Paul said women were not to speak in church.”</a:t>
            </a:r>
          </a:p>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a:t>
            </a:fld>
            <a:endParaRPr lang="en-US"/>
          </a:p>
        </p:txBody>
      </p:sp>
    </p:spTree>
    <p:extLst>
      <p:ext uri="{BB962C8B-B14F-4D97-AF65-F5344CB8AC3E}">
        <p14:creationId xmlns:p14="http://schemas.microsoft.com/office/powerpoint/2010/main" val="2222618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a:t>
            </a:fld>
            <a:endParaRPr lang="en-US"/>
          </a:p>
        </p:txBody>
      </p:sp>
    </p:spTree>
    <p:extLst>
      <p:ext uri="{BB962C8B-B14F-4D97-AF65-F5344CB8AC3E}">
        <p14:creationId xmlns:p14="http://schemas.microsoft.com/office/powerpoint/2010/main" val="1174789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5</a:t>
            </a:fld>
            <a:endParaRPr lang="en-US"/>
          </a:p>
        </p:txBody>
      </p:sp>
    </p:spTree>
    <p:extLst>
      <p:ext uri="{BB962C8B-B14F-4D97-AF65-F5344CB8AC3E}">
        <p14:creationId xmlns:p14="http://schemas.microsoft.com/office/powerpoint/2010/main" val="4263357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am going to tell you what I know about the four James’s and then we will vote on which one wrote the scripture . . . </a:t>
            </a:r>
          </a:p>
          <a:p>
            <a:endParaRPr lang="en-US" baseline="0" dirty="0" smtClean="0"/>
          </a:p>
          <a:p>
            <a:r>
              <a:rPr lang="en-US" baseline="0" dirty="0" smtClean="0"/>
              <a:t>So pay attention and consider which James you think might have written the Epistle . . .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6</a:t>
            </a:fld>
            <a:endParaRPr lang="en-US"/>
          </a:p>
        </p:txBody>
      </p:sp>
    </p:spTree>
    <p:extLst>
      <p:ext uri="{BB962C8B-B14F-4D97-AF65-F5344CB8AC3E}">
        <p14:creationId xmlns:p14="http://schemas.microsoft.com/office/powerpoint/2010/main" val="406948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Extra points for anyone who knows what</a:t>
            </a:r>
            <a:r>
              <a:rPr lang="en-US" baseline="0" dirty="0" smtClean="0"/>
              <a:t> nickname these two brothers had?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Downside: He was martyred right after Jesus – so there wasn’t a lot of time for him to write this letter.</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7</a:t>
            </a:fld>
            <a:endParaRPr lang="en-US"/>
          </a:p>
        </p:txBody>
      </p:sp>
    </p:spTree>
    <p:extLst>
      <p:ext uri="{BB962C8B-B14F-4D97-AF65-F5344CB8AC3E}">
        <p14:creationId xmlns:p14="http://schemas.microsoft.com/office/powerpoint/2010/main" val="1306360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Downside: Nothing special that would single him out.</a:t>
            </a:r>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8</a:t>
            </a:fld>
            <a:endParaRPr lang="en-US"/>
          </a:p>
        </p:txBody>
      </p:sp>
    </p:spTree>
    <p:extLst>
      <p:ext uri="{BB962C8B-B14F-4D97-AF65-F5344CB8AC3E}">
        <p14:creationId xmlns:p14="http://schemas.microsoft.com/office/powerpoint/2010/main" val="376483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Downside:  Unlikely that the author of James would</a:t>
            </a:r>
            <a:br>
              <a:rPr lang="en-US" dirty="0" smtClean="0"/>
            </a:br>
            <a:r>
              <a:rPr lang="en-US" dirty="0" smtClean="0"/>
              <a:t>never be mentioned anywhere else in </a:t>
            </a:r>
            <a:br>
              <a:rPr lang="en-US" dirty="0" smtClean="0"/>
            </a:br>
            <a:r>
              <a:rPr lang="en-US" dirty="0" smtClean="0"/>
              <a:t>scripture</a:t>
            </a:r>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9</a:t>
            </a:fld>
            <a:endParaRPr lang="en-US"/>
          </a:p>
        </p:txBody>
      </p:sp>
    </p:spTree>
    <p:extLst>
      <p:ext uri="{BB962C8B-B14F-4D97-AF65-F5344CB8AC3E}">
        <p14:creationId xmlns:p14="http://schemas.microsoft.com/office/powerpoint/2010/main" val="3465426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Down Side:</a:t>
            </a:r>
            <a:r>
              <a:rPr lang="en-US" baseline="0" dirty="0" smtClean="0"/>
              <a:t>  Not the writing of a peasant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10</a:t>
            </a:fld>
            <a:endParaRPr lang="en-US"/>
          </a:p>
        </p:txBody>
      </p:sp>
    </p:spTree>
    <p:extLst>
      <p:ext uri="{BB962C8B-B14F-4D97-AF65-F5344CB8AC3E}">
        <p14:creationId xmlns:p14="http://schemas.microsoft.com/office/powerpoint/2010/main" val="158394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James, disciple and the son of Zebedee and brother of John (also a disciple) </a:t>
            </a:r>
            <a:r>
              <a:rPr lang="en-US" dirty="0" smtClean="0">
                <a:sym typeface="Wingdings" panose="05000000000000000000" pitchFamily="2" charset="2"/>
              </a:rPr>
              <a:t></a:t>
            </a:r>
            <a:r>
              <a:rPr lang="en-US" baseline="0" dirty="0" smtClean="0">
                <a:sym typeface="Wingdings" panose="05000000000000000000" pitchFamily="2" charset="2"/>
              </a:rPr>
              <a:t> Martyred</a:t>
            </a:r>
            <a:endParaRPr lang="en-US" dirty="0" smtClean="0"/>
          </a:p>
          <a:p>
            <a:r>
              <a:rPr lang="en-US" dirty="0" smtClean="0"/>
              <a:t>James, disciple and the son of </a:t>
            </a:r>
            <a:r>
              <a:rPr lang="en-US" dirty="0" err="1" smtClean="0"/>
              <a:t>Alphaeus</a:t>
            </a:r>
            <a:r>
              <a:rPr lang="en-US" dirty="0" smtClean="0"/>
              <a:t>.  </a:t>
            </a:r>
            <a:r>
              <a:rPr lang="en-US" dirty="0" smtClean="0">
                <a:sym typeface="Wingdings" panose="05000000000000000000" pitchFamily="2" charset="2"/>
              </a:rPr>
              <a:t> Nothing</a:t>
            </a:r>
            <a:r>
              <a:rPr lang="en-US" baseline="0" dirty="0" smtClean="0">
                <a:sym typeface="Wingdings" panose="05000000000000000000" pitchFamily="2" charset="2"/>
              </a:rPr>
              <a:t> Special about him</a:t>
            </a:r>
            <a:endParaRPr lang="en-US" dirty="0" smtClean="0"/>
          </a:p>
          <a:p>
            <a:r>
              <a:rPr lang="en-US" dirty="0" smtClean="0"/>
              <a:t>James, the father of the disciple Judas (not Judas Iscariot)  </a:t>
            </a:r>
            <a:r>
              <a:rPr lang="en-US" dirty="0" smtClean="0">
                <a:sym typeface="Wingdings" panose="05000000000000000000" pitchFamily="2" charset="2"/>
              </a:rPr>
              <a:t> Completely unknown</a:t>
            </a:r>
            <a:endParaRPr lang="en-US" dirty="0" smtClean="0"/>
          </a:p>
          <a:p>
            <a:r>
              <a:rPr lang="en-US" dirty="0" smtClean="0"/>
              <a:t>James, brother of Jesus </a:t>
            </a:r>
            <a:r>
              <a:rPr lang="en-US" dirty="0" smtClean="0">
                <a:sym typeface="Wingdings" panose="05000000000000000000" pitchFamily="2" charset="2"/>
              </a:rPr>
              <a:t> Vocabulary</a:t>
            </a:r>
            <a:r>
              <a:rPr lang="en-US" baseline="0" dirty="0" smtClean="0">
                <a:sym typeface="Wingdings" panose="05000000000000000000" pitchFamily="2" charset="2"/>
              </a:rPr>
              <a:t> too sophisticated</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11</a:t>
            </a:fld>
            <a:endParaRPr lang="en-US"/>
          </a:p>
        </p:txBody>
      </p:sp>
    </p:spTree>
    <p:extLst>
      <p:ext uri="{BB962C8B-B14F-4D97-AF65-F5344CB8AC3E}">
        <p14:creationId xmlns:p14="http://schemas.microsoft.com/office/powerpoint/2010/main" val="2838822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BAEF26-14F4-4BDD-8E39-B928CFF5AA89}" type="slidenum">
              <a:rPr lang="en-US" smtClean="0"/>
              <a:t>12</a:t>
            </a:fld>
            <a:endParaRPr lang="en-US"/>
          </a:p>
        </p:txBody>
      </p:sp>
    </p:spTree>
    <p:extLst>
      <p:ext uri="{BB962C8B-B14F-4D97-AF65-F5344CB8AC3E}">
        <p14:creationId xmlns:p14="http://schemas.microsoft.com/office/powerpoint/2010/main" val="75879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I believe there </a:t>
            </a:r>
            <a:r>
              <a:rPr lang="en-US" baseline="0" dirty="0" smtClean="0"/>
              <a:t>was more to this than what we have heard in the past - simply </a:t>
            </a:r>
            <a:r>
              <a:rPr lang="en-US" baseline="0" dirty="0" smtClean="0"/>
              <a:t>because the Epistle of James is so close to the Sermon on the Mount . . . </a:t>
            </a:r>
          </a:p>
        </p:txBody>
      </p:sp>
      <p:sp>
        <p:nvSpPr>
          <p:cNvPr id="4" name="Slide Number Placeholder 3"/>
          <p:cNvSpPr>
            <a:spLocks noGrp="1"/>
          </p:cNvSpPr>
          <p:nvPr>
            <p:ph type="sldNum" sz="quarter" idx="10"/>
          </p:nvPr>
        </p:nvSpPr>
        <p:spPr/>
        <p:txBody>
          <a:bodyPr/>
          <a:lstStyle/>
          <a:p>
            <a:fld id="{75BAEF26-14F4-4BDD-8E39-B928CFF5AA89}" type="slidenum">
              <a:rPr lang="en-US" smtClean="0"/>
              <a:t>13</a:t>
            </a:fld>
            <a:endParaRPr lang="en-US"/>
          </a:p>
        </p:txBody>
      </p:sp>
    </p:spTree>
    <p:extLst>
      <p:ext uri="{BB962C8B-B14F-4D97-AF65-F5344CB8AC3E}">
        <p14:creationId xmlns:p14="http://schemas.microsoft.com/office/powerpoint/2010/main" val="68890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handout is available on the website.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14</a:t>
            </a:fld>
            <a:endParaRPr lang="en-US"/>
          </a:p>
        </p:txBody>
      </p:sp>
    </p:spTree>
    <p:extLst>
      <p:ext uri="{BB962C8B-B14F-4D97-AF65-F5344CB8AC3E}">
        <p14:creationId xmlns:p14="http://schemas.microsoft.com/office/powerpoint/2010/main" val="352580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think it is still the same reason the book causes controversy today.</a:t>
            </a:r>
          </a:p>
          <a:p>
            <a:endParaRPr lang="en-US" dirty="0" smtClean="0"/>
          </a:p>
          <a:p>
            <a:r>
              <a:rPr lang="en-US" dirty="0" smtClean="0"/>
              <a:t>It is offensive to the</a:t>
            </a:r>
            <a:r>
              <a:rPr lang="en-US" baseline="0" dirty="0" smtClean="0"/>
              <a:t> way we live.  It points out how badly we are off the mark.  I believe it pointed out how badly Calvin and Luther were off the mark too.</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15</a:t>
            </a:fld>
            <a:endParaRPr lang="en-US"/>
          </a:p>
        </p:txBody>
      </p:sp>
    </p:spTree>
    <p:extLst>
      <p:ext uri="{BB962C8B-B14F-4D97-AF65-F5344CB8AC3E}">
        <p14:creationId xmlns:p14="http://schemas.microsoft.com/office/powerpoint/2010/main" val="1564699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16</a:t>
            </a:fld>
            <a:endParaRPr lang="en-US"/>
          </a:p>
        </p:txBody>
      </p:sp>
    </p:spTree>
    <p:extLst>
      <p:ext uri="{BB962C8B-B14F-4D97-AF65-F5344CB8AC3E}">
        <p14:creationId xmlns:p14="http://schemas.microsoft.com/office/powerpoint/2010/main" val="2461410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17</a:t>
            </a:fld>
            <a:endParaRPr lang="en-US"/>
          </a:p>
        </p:txBody>
      </p:sp>
    </p:spTree>
    <p:extLst>
      <p:ext uri="{BB962C8B-B14F-4D97-AF65-F5344CB8AC3E}">
        <p14:creationId xmlns:p14="http://schemas.microsoft.com/office/powerpoint/2010/main" val="937834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18</a:t>
            </a:fld>
            <a:endParaRPr lang="en-US"/>
          </a:p>
        </p:txBody>
      </p:sp>
    </p:spTree>
    <p:extLst>
      <p:ext uri="{BB962C8B-B14F-4D97-AF65-F5344CB8AC3E}">
        <p14:creationId xmlns:p14="http://schemas.microsoft.com/office/powerpoint/2010/main" val="2486526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19</a:t>
            </a:fld>
            <a:endParaRPr lang="en-US"/>
          </a:p>
        </p:txBody>
      </p:sp>
    </p:spTree>
    <p:extLst>
      <p:ext uri="{BB962C8B-B14F-4D97-AF65-F5344CB8AC3E}">
        <p14:creationId xmlns:p14="http://schemas.microsoft.com/office/powerpoint/2010/main" val="463060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20</a:t>
            </a:fld>
            <a:endParaRPr lang="en-US"/>
          </a:p>
        </p:txBody>
      </p:sp>
    </p:spTree>
    <p:extLst>
      <p:ext uri="{BB962C8B-B14F-4D97-AF65-F5344CB8AC3E}">
        <p14:creationId xmlns:p14="http://schemas.microsoft.com/office/powerpoint/2010/main" val="1607556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Story of Abraham Lincoln</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21</a:t>
            </a:fld>
            <a:endParaRPr lang="en-US"/>
          </a:p>
        </p:txBody>
      </p:sp>
    </p:spTree>
    <p:extLst>
      <p:ext uri="{BB962C8B-B14F-4D97-AF65-F5344CB8AC3E}">
        <p14:creationId xmlns:p14="http://schemas.microsoft.com/office/powerpoint/2010/main" val="4250531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aseline="0" dirty="0" smtClean="0"/>
              <a:t>Ask if they can think of incidents where Jesus emphasized this . . . </a:t>
            </a:r>
          </a:p>
          <a:p>
            <a:pPr marL="171450" lvl="0" indent="-171450">
              <a:buFont typeface="Arial" panose="020B0604020202020204" pitchFamily="34" charset="0"/>
              <a:buChar char="•"/>
            </a:pPr>
            <a:r>
              <a:rPr lang="en-US" baseline="0" dirty="0" smtClean="0"/>
              <a:t>Washing of Feet at the Last Supper</a:t>
            </a:r>
          </a:p>
          <a:p>
            <a:pPr marL="171450" lvl="0" indent="-171450">
              <a:buFont typeface="Arial" panose="020B0604020202020204" pitchFamily="34" charset="0"/>
              <a:buChar char="•"/>
            </a:pPr>
            <a:r>
              <a:rPr lang="en-US" dirty="0" smtClean="0"/>
              <a:t>Son’s of Zebedee</a:t>
            </a:r>
            <a:r>
              <a:rPr lang="en-US" baseline="0" dirty="0" smtClean="0"/>
              <a:t> asking for the best seat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22</a:t>
            </a:fld>
            <a:endParaRPr lang="en-US"/>
          </a:p>
        </p:txBody>
      </p:sp>
    </p:spTree>
    <p:extLst>
      <p:ext uri="{BB962C8B-B14F-4D97-AF65-F5344CB8AC3E}">
        <p14:creationId xmlns:p14="http://schemas.microsoft.com/office/powerpoint/2010/main" val="2764768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23</a:t>
            </a:fld>
            <a:endParaRPr lang="en-US"/>
          </a:p>
        </p:txBody>
      </p:sp>
    </p:spTree>
    <p:extLst>
      <p:ext uri="{BB962C8B-B14F-4D97-AF65-F5344CB8AC3E}">
        <p14:creationId xmlns:p14="http://schemas.microsoft.com/office/powerpoint/2010/main" val="2910283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24</a:t>
            </a:fld>
            <a:endParaRPr lang="en-US"/>
          </a:p>
        </p:txBody>
      </p:sp>
    </p:spTree>
    <p:extLst>
      <p:ext uri="{BB962C8B-B14F-4D97-AF65-F5344CB8AC3E}">
        <p14:creationId xmlns:p14="http://schemas.microsoft.com/office/powerpoint/2010/main" val="2039727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God’s Plan:  God’s slaves would live in twelve tribes that would invite the world in to be part of this abundant Kingdom of God.</a:t>
            </a:r>
          </a:p>
          <a:p>
            <a:pPr marL="171450" indent="-171450">
              <a:buFont typeface="Arial" panose="020B0604020202020204" pitchFamily="34" charset="0"/>
              <a:buChar char="•"/>
            </a:pPr>
            <a:r>
              <a:rPr lang="en-US" dirty="0" smtClean="0"/>
              <a:t>Failure</a:t>
            </a:r>
            <a:r>
              <a:rPr lang="en-US" baseline="0" dirty="0" smtClean="0"/>
              <a:t> to live as God required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25</a:t>
            </a:fld>
            <a:endParaRPr lang="en-US"/>
          </a:p>
        </p:txBody>
      </p:sp>
    </p:spTree>
    <p:extLst>
      <p:ext uri="{BB962C8B-B14F-4D97-AF65-F5344CB8AC3E}">
        <p14:creationId xmlns:p14="http://schemas.microsoft.com/office/powerpoint/2010/main" val="2303778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them to find a person you don’t know to discuss this with . . . </a:t>
            </a:r>
          </a:p>
          <a:p>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27</a:t>
            </a:fld>
            <a:endParaRPr lang="en-US"/>
          </a:p>
        </p:txBody>
      </p:sp>
    </p:spTree>
    <p:extLst>
      <p:ext uri="{BB962C8B-B14F-4D97-AF65-F5344CB8AC3E}">
        <p14:creationId xmlns:p14="http://schemas.microsoft.com/office/powerpoint/2010/main" val="2236797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CFD7D7"/>
          </a:solidFill>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solidFill>
            <a:srgbClr val="CFD7D7"/>
          </a:solidFill>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1/7/2015</a:t>
            </a:fld>
            <a:endParaRPr lang="en-US"/>
          </a:p>
        </p:txBody>
      </p:sp>
      <p:sp>
        <p:nvSpPr>
          <p:cNvPr id="5" name="Footer Placeholder 4"/>
          <p:cNvSpPr>
            <a:spLocks noGrp="1"/>
          </p:cNvSpPr>
          <p:nvPr>
            <p:ph type="ftr" sz="quarter" idx="11"/>
          </p:nvPr>
        </p:nvSpPr>
        <p:spPr>
          <a:solidFill>
            <a:srgbClr val="CFD7D7"/>
          </a:solidFill>
        </p:spPr>
        <p:txBody>
          <a:bodyPr/>
          <a:lstStyle/>
          <a:p>
            <a:endParaRPr lang="en-US" dirty="0"/>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18931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FD7D7"/>
          </a:solidFill>
        </p:spPr>
        <p:txBody>
          <a:bodyPr/>
          <a:lstStyle/>
          <a:p>
            <a:r>
              <a:rPr lang="en-US" smtClean="0"/>
              <a:t>Click to edit Master title style</a:t>
            </a:r>
            <a:endParaRPr lang="en-US"/>
          </a:p>
        </p:txBody>
      </p:sp>
      <p:sp>
        <p:nvSpPr>
          <p:cNvPr id="3" name="Content Placeholder 2"/>
          <p:cNvSpPr>
            <a:spLocks noGrp="1"/>
          </p:cNvSpPr>
          <p:nvPr>
            <p:ph idx="1"/>
          </p:nvPr>
        </p:nvSpPr>
        <p:spPr>
          <a:solidFill>
            <a:srgbClr val="CFD7D7"/>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1469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CFD7D7"/>
          </a:solidFill>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solidFill>
            <a:srgbClr val="CFD7D7"/>
          </a:solidFill>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1/7/2015</a:t>
            </a:fld>
            <a:endParaRPr lang="en-US"/>
          </a:p>
        </p:txBody>
      </p:sp>
      <p:sp>
        <p:nvSpPr>
          <p:cNvPr id="5" name="Footer Placeholder 4"/>
          <p:cNvSpPr>
            <a:spLocks noGrp="1"/>
          </p:cNvSpPr>
          <p:nvPr>
            <p:ph type="ftr" sz="quarter" idx="11"/>
          </p:nvPr>
        </p:nvSpPr>
        <p:spPr>
          <a:solidFill>
            <a:srgbClr val="CFD7D7"/>
          </a:solidFill>
        </p:spPr>
        <p:txBody>
          <a:bodyPr/>
          <a:lstStyle/>
          <a:p>
            <a:endParaRPr lang="en-US"/>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38951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D09527-6636-4996-88E6-2F081766422B}" type="datetimeFigureOut">
              <a:rPr lang="en-US" smtClean="0"/>
              <a:t>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0925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D09527-6636-4996-88E6-2F081766422B}" type="datetimeFigureOut">
              <a:rPr lang="en-US" smtClean="0"/>
              <a:t>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6933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09527-6636-4996-88E6-2F081766422B}" type="datetimeFigureOut">
              <a:rPr lang="en-US" smtClean="0"/>
              <a:t>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1988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9527-6636-4996-88E6-2F081766422B}" type="datetimeFigureOut">
              <a:rPr lang="en-US" smtClean="0"/>
              <a:t>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5242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20698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74477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33907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9492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solidFill>
            <a:srgbClr val="CFD7D7"/>
          </a:solid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rgbClr val="CFD7D7"/>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a:solidFill>
            <a:srgbClr val="CFD7D7"/>
          </a:solidFill>
        </p:spPr>
        <p:txBody>
          <a:bodyPr vert="horz" lIns="91440" tIns="45720" rIns="91440" bIns="45720" rtlCol="0" anchor="ctr"/>
          <a:lstStyle>
            <a:lvl1pPr algn="l">
              <a:defRPr sz="1200">
                <a:solidFill>
                  <a:schemeClr val="tx1">
                    <a:tint val="75000"/>
                  </a:schemeClr>
                </a:solidFill>
              </a:defRPr>
            </a:lvl1pPr>
          </a:lstStyle>
          <a:p>
            <a:fld id="{B3D09527-6636-4996-88E6-2F081766422B}" type="datetimeFigureOut">
              <a:rPr lang="en-US" smtClean="0"/>
              <a:t>1/7/2015</a:t>
            </a:fld>
            <a:endParaRPr lang="en-US"/>
          </a:p>
        </p:txBody>
      </p:sp>
      <p:sp>
        <p:nvSpPr>
          <p:cNvPr id="5" name="Footer Placeholder 4"/>
          <p:cNvSpPr>
            <a:spLocks noGrp="1"/>
          </p:cNvSpPr>
          <p:nvPr>
            <p:ph type="ftr" sz="quarter" idx="3"/>
          </p:nvPr>
        </p:nvSpPr>
        <p:spPr>
          <a:xfrm>
            <a:off x="4038600" y="6356350"/>
            <a:ext cx="4114800" cy="365125"/>
          </a:xfrm>
          <a:prstGeom prst="rect">
            <a:avLst/>
          </a:prstGeom>
          <a:solidFill>
            <a:srgbClr val="CFD7D7"/>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a:solidFill>
            <a:srgbClr val="CFD7D7"/>
          </a:solidFill>
        </p:spPr>
        <p:txBody>
          <a:bodyPr vert="horz" lIns="91440" tIns="45720" rIns="91440" bIns="45720" rtlCol="0" anchor="ctr"/>
          <a:lstStyle>
            <a:lvl1pPr algn="r">
              <a:defRPr sz="1200">
                <a:solidFill>
                  <a:schemeClr val="tx1">
                    <a:tint val="75000"/>
                  </a:schemeClr>
                </a:solidFill>
              </a:defRPr>
            </a:lvl1pPr>
          </a:lstStyle>
          <a:p>
            <a:fld id="{765549BD-A6DC-486F-9A8E-C50CED5BCFDD}" type="slidenum">
              <a:rPr lang="en-US" smtClean="0"/>
              <a:t>‹#›</a:t>
            </a:fld>
            <a:endParaRPr lang="en-US"/>
          </a:p>
        </p:txBody>
      </p:sp>
    </p:spTree>
    <p:extLst>
      <p:ext uri="{BB962C8B-B14F-4D97-AF65-F5344CB8AC3E}">
        <p14:creationId xmlns:p14="http://schemas.microsoft.com/office/powerpoint/2010/main" val="263467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084" y="1092866"/>
            <a:ext cx="9144000" cy="2387600"/>
          </a:xfrm>
        </p:spPr>
        <p:txBody>
          <a:bodyPr/>
          <a:lstStyle/>
          <a:p>
            <a:r>
              <a:rPr lang="en-US" dirty="0" smtClean="0"/>
              <a:t>James in the Suburbs</a:t>
            </a:r>
            <a:endParaRPr lang="en-US" dirty="0"/>
          </a:p>
        </p:txBody>
      </p:sp>
      <p:sp>
        <p:nvSpPr>
          <p:cNvPr id="3" name="Subtitle 2"/>
          <p:cNvSpPr>
            <a:spLocks noGrp="1"/>
          </p:cNvSpPr>
          <p:nvPr>
            <p:ph type="subTitle" idx="1"/>
          </p:nvPr>
        </p:nvSpPr>
        <p:spPr>
          <a:xfrm>
            <a:off x="757084" y="3621702"/>
            <a:ext cx="9144000" cy="1655762"/>
          </a:xfrm>
        </p:spPr>
        <p:txBody>
          <a:bodyPr>
            <a:normAutofit/>
          </a:bodyPr>
          <a:lstStyle/>
          <a:p>
            <a:r>
              <a:rPr lang="en-US" sz="3200" dirty="0"/>
              <a:t>A Disorderly Parable of the Epistle of James</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8351" y="1371599"/>
            <a:ext cx="2304733" cy="3494503"/>
          </a:xfrm>
          <a:prstGeom prst="rect">
            <a:avLst/>
          </a:prstGeom>
          <a:effectLst>
            <a:outerShdw blurRad="50800" dist="38100" dir="2700000" sx="104000" sy="104000" algn="tl" rotWithShape="0">
              <a:prstClr val="black">
                <a:alpha val="86000"/>
              </a:prstClr>
            </a:outerShdw>
          </a:effectLst>
          <a:scene3d>
            <a:camera prst="orthographicFront"/>
            <a:lightRig rig="threePt" dir="t"/>
          </a:scene3d>
          <a:sp3d>
            <a:bevelB w="254000" h="254000"/>
          </a:sp3d>
        </p:spPr>
      </p:pic>
    </p:spTree>
    <p:extLst>
      <p:ext uri="{BB962C8B-B14F-4D97-AF65-F5344CB8AC3E}">
        <p14:creationId xmlns:p14="http://schemas.microsoft.com/office/powerpoint/2010/main" val="412164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2859313"/>
            <a:ext cx="10515600" cy="1122589"/>
          </a:xfrm>
        </p:spPr>
        <p:txBody>
          <a:bodyPr>
            <a:normAutofit/>
          </a:bodyPr>
          <a:lstStyle/>
          <a:p>
            <a:pPr algn="ctr"/>
            <a:r>
              <a:rPr lang="en-US" dirty="0" smtClean="0"/>
              <a:t>Intro to the Epistle (Chapters 5-7)</a:t>
            </a:r>
            <a:endParaRPr lang="en-US" dirty="0"/>
          </a:p>
        </p:txBody>
      </p:sp>
    </p:spTree>
    <p:extLst>
      <p:ext uri="{BB962C8B-B14F-4D97-AF65-F5344CB8AC3E}">
        <p14:creationId xmlns:p14="http://schemas.microsoft.com/office/powerpoint/2010/main" val="2815381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Vital Details of the Epistle</a:t>
            </a:r>
            <a:endParaRPr lang="en-US" dirty="0"/>
          </a:p>
        </p:txBody>
      </p:sp>
      <p:sp>
        <p:nvSpPr>
          <p:cNvPr id="3" name="Content Placeholder 2"/>
          <p:cNvSpPr>
            <a:spLocks noGrp="1"/>
          </p:cNvSpPr>
          <p:nvPr>
            <p:ph idx="1"/>
          </p:nvPr>
        </p:nvSpPr>
        <p:spPr/>
        <p:txBody>
          <a:bodyPr/>
          <a:lstStyle/>
          <a:p>
            <a:r>
              <a:rPr lang="en-US" dirty="0" smtClean="0"/>
              <a:t>What kind of document is the Epistle of James?</a:t>
            </a:r>
          </a:p>
          <a:p>
            <a:r>
              <a:rPr lang="en-US" dirty="0" smtClean="0"/>
              <a:t>Who was it written to?</a:t>
            </a:r>
          </a:p>
          <a:p>
            <a:r>
              <a:rPr lang="en-US" dirty="0" smtClean="0"/>
              <a:t>How are the recipients different from us?  </a:t>
            </a:r>
          </a:p>
          <a:p>
            <a:r>
              <a:rPr lang="en-US" dirty="0" smtClean="0"/>
              <a:t>How are they similar?</a:t>
            </a:r>
          </a:p>
          <a:p>
            <a:r>
              <a:rPr lang="en-US" dirty="0" smtClean="0"/>
              <a:t>Why is it important to know the origins of scripture?</a:t>
            </a:r>
          </a:p>
        </p:txBody>
      </p:sp>
    </p:spTree>
    <p:extLst>
      <p:ext uri="{BB962C8B-B14F-4D97-AF65-F5344CB8AC3E}">
        <p14:creationId xmlns:p14="http://schemas.microsoft.com/office/powerpoint/2010/main" val="327680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3151991"/>
            <a:ext cx="10515600" cy="984580"/>
          </a:xfrm>
        </p:spPr>
        <p:txBody>
          <a:bodyPr/>
          <a:lstStyle/>
          <a:p>
            <a:pPr algn="ctr"/>
            <a:r>
              <a:rPr lang="en-US" dirty="0" smtClean="0"/>
              <a:t>Mystery</a:t>
            </a:r>
            <a:endParaRPr lang="en-US" dirty="0"/>
          </a:p>
        </p:txBody>
      </p:sp>
    </p:spTree>
    <p:extLst>
      <p:ext uri="{BB962C8B-B14F-4D97-AF65-F5344CB8AC3E}">
        <p14:creationId xmlns:p14="http://schemas.microsoft.com/office/powerpoint/2010/main" val="1756179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Mystery: Who wrote the letter?</a:t>
            </a:r>
            <a:endParaRPr lang="en-US" dirty="0"/>
          </a:p>
        </p:txBody>
      </p:sp>
      <p:sp>
        <p:nvSpPr>
          <p:cNvPr id="3" name="Content Placeholder 2"/>
          <p:cNvSpPr>
            <a:spLocks noGrp="1"/>
          </p:cNvSpPr>
          <p:nvPr>
            <p:ph idx="1"/>
          </p:nvPr>
        </p:nvSpPr>
        <p:spPr/>
        <p:txBody>
          <a:bodyPr>
            <a:normAutofit/>
          </a:bodyPr>
          <a:lstStyle/>
          <a:p>
            <a:r>
              <a:rPr lang="en-US" dirty="0" smtClean="0"/>
              <a:t>James, disciple and the son of Zebedee and brother of John (also a disciple)</a:t>
            </a:r>
          </a:p>
          <a:p>
            <a:r>
              <a:rPr lang="en-US" dirty="0" smtClean="0"/>
              <a:t>James, disciple and the son of </a:t>
            </a:r>
            <a:r>
              <a:rPr lang="en-US" dirty="0" err="1" smtClean="0"/>
              <a:t>Alphaeus</a:t>
            </a:r>
            <a:r>
              <a:rPr lang="en-US" dirty="0" smtClean="0"/>
              <a:t>.  </a:t>
            </a:r>
          </a:p>
          <a:p>
            <a:r>
              <a:rPr lang="en-US" dirty="0" smtClean="0"/>
              <a:t>James, the father of the disciple Judas (not Judas Iscariot) </a:t>
            </a:r>
          </a:p>
          <a:p>
            <a:r>
              <a:rPr lang="en-US" dirty="0" smtClean="0"/>
              <a:t>James</a:t>
            </a:r>
            <a:r>
              <a:rPr lang="en-US" dirty="0"/>
              <a:t>, brother of </a:t>
            </a:r>
            <a:r>
              <a:rPr lang="en-US" dirty="0" smtClean="0"/>
              <a:t>Jesus</a:t>
            </a:r>
          </a:p>
          <a:p>
            <a:pPr marL="0" indent="0">
              <a:buNone/>
            </a:pPr>
            <a:endParaRPr lang="en-US" dirty="0"/>
          </a:p>
          <a:p>
            <a:pPr marL="0" indent="0">
              <a:buNone/>
            </a:pPr>
            <a:endParaRPr lang="en-US" dirty="0" smtClean="0"/>
          </a:p>
        </p:txBody>
      </p:sp>
    </p:spTree>
    <p:extLst>
      <p:ext uri="{BB962C8B-B14F-4D97-AF65-F5344CB8AC3E}">
        <p14:creationId xmlns:p14="http://schemas.microsoft.com/office/powerpoint/2010/main" val="40163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164091"/>
          </a:xfrm>
        </p:spPr>
        <p:txBody>
          <a:bodyPr/>
          <a:lstStyle/>
          <a:p>
            <a:r>
              <a:rPr lang="en-US" dirty="0" smtClean="0"/>
              <a:t>Will the Real James Standup?</a:t>
            </a:r>
            <a:endParaRPr lang="en-US" dirty="0"/>
          </a:p>
        </p:txBody>
      </p:sp>
      <p:pic>
        <p:nvPicPr>
          <p:cNvPr id="4" name="Picture 2" descr="http://3.bp.blogspot.com/-UuEaNmWael4/UXA1IVJpNuI/AAAAAAAAAB8/nsjkERVnjT8/s1600/James+&amp;+joh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19" y="3204995"/>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uploads8.wikiart.org/images/duccio/the-apostle-james-alphaeus-13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58904" y="2996293"/>
            <a:ext cx="2830746" cy="32749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www.goodland.org/wp-content/uploads/2012/08/Generic5.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4187" y="2996293"/>
            <a:ext cx="2863397" cy="32749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jamestabor.com/wp-content/uploads/2012/09/James-the-Jus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82121" y="2996294"/>
            <a:ext cx="2401595" cy="327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138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6743"/>
            <a:ext cx="10515600" cy="1443945"/>
          </a:xfrm>
        </p:spPr>
        <p:txBody>
          <a:bodyPr>
            <a:normAutofit/>
          </a:bodyPr>
          <a:lstStyle/>
          <a:p>
            <a:r>
              <a:rPr lang="en-US" sz="4000" dirty="0" smtClean="0"/>
              <a:t>Disciple, son </a:t>
            </a:r>
            <a:r>
              <a:rPr lang="en-US" sz="4000" dirty="0"/>
              <a:t>of Zebedee and </a:t>
            </a:r>
            <a:r>
              <a:rPr lang="en-US" sz="4000" dirty="0" smtClean="0"/>
              <a:t/>
            </a:r>
            <a:br>
              <a:rPr lang="en-US" sz="4000" dirty="0" smtClean="0"/>
            </a:br>
            <a:r>
              <a:rPr lang="en-US" sz="4000" dirty="0" smtClean="0"/>
              <a:t>brother of </a:t>
            </a:r>
            <a:r>
              <a:rPr lang="en-US" sz="4000" dirty="0"/>
              <a:t>John (also a disciple</a:t>
            </a:r>
            <a:r>
              <a:rPr lang="en-US" sz="4000" dirty="0" smtClean="0"/>
              <a:t>)</a:t>
            </a:r>
            <a:endParaRPr lang="en-US" dirty="0"/>
          </a:p>
        </p:txBody>
      </p:sp>
      <p:sp>
        <p:nvSpPr>
          <p:cNvPr id="3" name="Content Placeholder 2"/>
          <p:cNvSpPr>
            <a:spLocks noGrp="1"/>
          </p:cNvSpPr>
          <p:nvPr>
            <p:ph idx="1"/>
          </p:nvPr>
        </p:nvSpPr>
        <p:spPr>
          <a:xfrm>
            <a:off x="838200" y="2002746"/>
            <a:ext cx="10515600" cy="4351338"/>
          </a:xfrm>
        </p:spPr>
        <p:txBody>
          <a:bodyPr>
            <a:normAutofit/>
          </a:bodyPr>
          <a:lstStyle/>
          <a:p>
            <a:pPr marL="171450" indent="-171450"/>
            <a:r>
              <a:rPr lang="en-US" dirty="0"/>
              <a:t>A </a:t>
            </a:r>
            <a:r>
              <a:rPr lang="en-US" dirty="0" smtClean="0"/>
              <a:t>disciple </a:t>
            </a:r>
            <a:r>
              <a:rPr lang="en-US" dirty="0"/>
              <a:t>and fisherman - Matt 4:21</a:t>
            </a:r>
          </a:p>
          <a:p>
            <a:pPr marL="171450" indent="-171450"/>
            <a:r>
              <a:rPr lang="en-US" dirty="0" smtClean="0"/>
              <a:t>His </a:t>
            </a:r>
            <a:r>
              <a:rPr lang="en-US" dirty="0"/>
              <a:t>mom asked </a:t>
            </a:r>
            <a:r>
              <a:rPr lang="en-US" dirty="0" smtClean="0"/>
              <a:t>for special seats </a:t>
            </a:r>
            <a:r>
              <a:rPr lang="en-US" dirty="0"/>
              <a:t>- </a:t>
            </a:r>
            <a:r>
              <a:rPr lang="en-US" dirty="0" smtClean="0"/>
              <a:t>Mark </a:t>
            </a:r>
            <a:r>
              <a:rPr lang="en-US" dirty="0"/>
              <a:t>10:35</a:t>
            </a:r>
          </a:p>
          <a:p>
            <a:pPr marL="171450" indent="-171450">
              <a:lnSpc>
                <a:spcPct val="100000"/>
              </a:lnSpc>
              <a:spcBef>
                <a:spcPts val="0"/>
              </a:spcBef>
              <a:defRPr/>
            </a:pPr>
            <a:r>
              <a:rPr lang="en-US" dirty="0"/>
              <a:t>Witness to the transfiguration - Matt </a:t>
            </a:r>
            <a:r>
              <a:rPr lang="en-US" dirty="0" smtClean="0"/>
              <a:t>17:1</a:t>
            </a:r>
            <a:endParaRPr lang="en-US" dirty="0"/>
          </a:p>
          <a:p>
            <a:pPr marL="171450" indent="-171450"/>
            <a:r>
              <a:rPr lang="en-US" dirty="0"/>
              <a:t>He wanted to smite a whole town when they turned Jesus away.  Jesus rebuked him – Luke 9:54</a:t>
            </a:r>
          </a:p>
          <a:p>
            <a:pPr marL="171450" indent="-171450"/>
            <a:r>
              <a:rPr lang="en-US" dirty="0"/>
              <a:t>Jesus took him to garden of Gethsemane where he fell asleep instead of praying for Jesus -  Mark 14:33</a:t>
            </a:r>
          </a:p>
          <a:p>
            <a:pPr marL="171450" indent="-171450"/>
            <a:r>
              <a:rPr lang="en-US" dirty="0"/>
              <a:t>His mother was at the cross with Mary - Matt 27:56</a:t>
            </a:r>
          </a:p>
          <a:p>
            <a:pPr marL="171450" indent="-171450"/>
            <a:r>
              <a:rPr lang="en-US" dirty="0"/>
              <a:t>Martyred by King Herod - Acts </a:t>
            </a:r>
            <a:r>
              <a:rPr lang="en-US" dirty="0" smtClean="0"/>
              <a:t>12:2</a:t>
            </a:r>
            <a:endParaRPr lang="en-US" dirty="0"/>
          </a:p>
        </p:txBody>
      </p:sp>
      <p:pic>
        <p:nvPicPr>
          <p:cNvPr id="1026" name="Picture 2" descr="http://3.bp.blogspot.com/-UuEaNmWael4/UXA1IVJpNuI/AAAAAAAAAB8/nsjkERVnjT8/s1600/James+&amp;+joh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6300" y="246743"/>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35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6743"/>
            <a:ext cx="10515600" cy="1443945"/>
          </a:xfrm>
        </p:spPr>
        <p:txBody>
          <a:bodyPr>
            <a:normAutofit/>
          </a:bodyPr>
          <a:lstStyle/>
          <a:p>
            <a:r>
              <a:rPr lang="en-US" sz="4000" dirty="0"/>
              <a:t>James, disciple and the son of </a:t>
            </a:r>
            <a:r>
              <a:rPr lang="en-US" sz="4000" dirty="0" err="1"/>
              <a:t>Alphaeus</a:t>
            </a:r>
            <a:r>
              <a:rPr lang="en-US" sz="4000" dirty="0"/>
              <a:t>.  </a:t>
            </a:r>
          </a:p>
        </p:txBody>
      </p:sp>
      <p:sp>
        <p:nvSpPr>
          <p:cNvPr id="3" name="Content Placeholder 2"/>
          <p:cNvSpPr>
            <a:spLocks noGrp="1"/>
          </p:cNvSpPr>
          <p:nvPr>
            <p:ph idx="1"/>
          </p:nvPr>
        </p:nvSpPr>
        <p:spPr>
          <a:xfrm>
            <a:off x="838200" y="2002746"/>
            <a:ext cx="10515600" cy="4351338"/>
          </a:xfrm>
        </p:spPr>
        <p:txBody>
          <a:bodyPr>
            <a:normAutofit/>
          </a:bodyPr>
          <a:lstStyle/>
          <a:p>
            <a:pPr marL="171450" indent="-171450"/>
            <a:r>
              <a:rPr lang="en-US" dirty="0" smtClean="0"/>
              <a:t>A </a:t>
            </a:r>
            <a:r>
              <a:rPr lang="en-US" dirty="0"/>
              <a:t>disciple - Matt 10:3</a:t>
            </a:r>
          </a:p>
          <a:p>
            <a:pPr marL="171450" indent="-171450"/>
            <a:r>
              <a:rPr lang="en-US" dirty="0"/>
              <a:t>His mother was also at the cross with Mary - Matt 27:56 </a:t>
            </a:r>
          </a:p>
          <a:p>
            <a:pPr marL="171450" indent="-171450"/>
            <a:r>
              <a:rPr lang="en-US" dirty="0"/>
              <a:t>His mother was one of women to first see the </a:t>
            </a:r>
            <a:r>
              <a:rPr lang="en-US" dirty="0" smtClean="0"/>
              <a:t/>
            </a:r>
            <a:br>
              <a:rPr lang="en-US" dirty="0" smtClean="0"/>
            </a:br>
            <a:r>
              <a:rPr lang="en-US" dirty="0" smtClean="0"/>
              <a:t>resurrected </a:t>
            </a:r>
            <a:r>
              <a:rPr lang="en-US" dirty="0"/>
              <a:t>Jesus and tell the disciples - Luke 24:10</a:t>
            </a:r>
          </a:p>
          <a:p>
            <a:endParaRPr lang="en-US" dirty="0"/>
          </a:p>
        </p:txBody>
      </p:sp>
      <p:pic>
        <p:nvPicPr>
          <p:cNvPr id="2052" name="Picture 4" descr="http://uploads8.wikiart.org/images/duccio/the-apostle-james-alphaeus-13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25072" y="3410632"/>
            <a:ext cx="2684798" cy="3106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2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6743"/>
            <a:ext cx="10515600" cy="1443945"/>
          </a:xfrm>
        </p:spPr>
        <p:txBody>
          <a:bodyPr>
            <a:normAutofit/>
          </a:bodyPr>
          <a:lstStyle/>
          <a:p>
            <a:r>
              <a:rPr lang="en-US" sz="4000" dirty="0" smtClean="0"/>
              <a:t>The </a:t>
            </a:r>
            <a:r>
              <a:rPr lang="en-US" sz="4000" dirty="0"/>
              <a:t>father of the disciple Judas (not Judas Iscariot) </a:t>
            </a:r>
          </a:p>
        </p:txBody>
      </p:sp>
      <p:sp>
        <p:nvSpPr>
          <p:cNvPr id="3" name="Content Placeholder 2"/>
          <p:cNvSpPr>
            <a:spLocks noGrp="1"/>
          </p:cNvSpPr>
          <p:nvPr>
            <p:ph idx="1"/>
          </p:nvPr>
        </p:nvSpPr>
        <p:spPr>
          <a:xfrm>
            <a:off x="838200" y="2002746"/>
            <a:ext cx="10515600" cy="4351338"/>
          </a:xfrm>
        </p:spPr>
        <p:txBody>
          <a:bodyPr>
            <a:normAutofit/>
          </a:bodyPr>
          <a:lstStyle/>
          <a:p>
            <a:pPr marL="171450" indent="-171450"/>
            <a:r>
              <a:rPr lang="en-US" dirty="0" smtClean="0"/>
              <a:t>We know nothing about him.</a:t>
            </a:r>
          </a:p>
          <a:p>
            <a:pPr marL="0" indent="0">
              <a:buNone/>
            </a:pPr>
            <a:endParaRPr lang="en-US" dirty="0"/>
          </a:p>
          <a:p>
            <a:endParaRPr lang="en-US" dirty="0"/>
          </a:p>
        </p:txBody>
      </p:sp>
      <p:pic>
        <p:nvPicPr>
          <p:cNvPr id="2054" name="Picture 6" descr="http://www.goodland.org/wp-content/uploads/2012/08/Generic5.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6889" y="2277037"/>
            <a:ext cx="2863397" cy="3274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10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6743"/>
            <a:ext cx="10515600" cy="1443945"/>
          </a:xfrm>
        </p:spPr>
        <p:txBody>
          <a:bodyPr>
            <a:normAutofit/>
          </a:bodyPr>
          <a:lstStyle/>
          <a:p>
            <a:r>
              <a:rPr lang="en-US" sz="4000" dirty="0" smtClean="0"/>
              <a:t>Brother </a:t>
            </a:r>
            <a:r>
              <a:rPr lang="en-US" sz="4000" dirty="0"/>
              <a:t>of </a:t>
            </a:r>
            <a:r>
              <a:rPr lang="en-US" sz="4000" dirty="0" smtClean="0"/>
              <a:t>Jesus </a:t>
            </a:r>
            <a:endParaRPr lang="en-US" sz="4000" dirty="0"/>
          </a:p>
        </p:txBody>
      </p:sp>
      <p:sp>
        <p:nvSpPr>
          <p:cNvPr id="3" name="Content Placeholder 2"/>
          <p:cNvSpPr>
            <a:spLocks noGrp="1"/>
          </p:cNvSpPr>
          <p:nvPr>
            <p:ph idx="1"/>
          </p:nvPr>
        </p:nvSpPr>
        <p:spPr>
          <a:xfrm>
            <a:off x="838200" y="2002746"/>
            <a:ext cx="10515600" cy="4351338"/>
          </a:xfrm>
        </p:spPr>
        <p:txBody>
          <a:bodyPr>
            <a:normAutofit/>
          </a:bodyPr>
          <a:lstStyle/>
          <a:p>
            <a:pPr marL="171450" indent="-171450"/>
            <a:r>
              <a:rPr lang="en-US" dirty="0" smtClean="0"/>
              <a:t>He was notable </a:t>
            </a:r>
            <a:r>
              <a:rPr lang="en-US" dirty="0"/>
              <a:t>as leader of the church </a:t>
            </a:r>
            <a:r>
              <a:rPr lang="en-US" dirty="0" smtClean="0"/>
              <a:t/>
            </a:r>
            <a:br>
              <a:rPr lang="en-US" dirty="0" smtClean="0"/>
            </a:br>
            <a:r>
              <a:rPr lang="en-US" dirty="0" smtClean="0"/>
              <a:t>in Jerusalem.  This meant </a:t>
            </a:r>
            <a:r>
              <a:rPr lang="en-US" dirty="0"/>
              <a:t>he </a:t>
            </a:r>
            <a:r>
              <a:rPr lang="en-US" dirty="0" smtClean="0"/>
              <a:t>could </a:t>
            </a:r>
            <a:r>
              <a:rPr lang="en-US" dirty="0"/>
              <a:t>go by his </a:t>
            </a:r>
            <a:br>
              <a:rPr lang="en-US" dirty="0"/>
            </a:br>
            <a:r>
              <a:rPr lang="en-US" dirty="0" smtClean="0"/>
              <a:t>first </a:t>
            </a:r>
            <a:r>
              <a:rPr lang="en-US" dirty="0"/>
              <a:t>name alone and be recognized.  </a:t>
            </a:r>
          </a:p>
          <a:p>
            <a:pPr marL="171450" indent="-171450"/>
            <a:r>
              <a:rPr lang="en-US" dirty="0" smtClean="0"/>
              <a:t>In Acts </a:t>
            </a:r>
            <a:r>
              <a:rPr lang="en-US" dirty="0"/>
              <a:t>15 </a:t>
            </a:r>
            <a:r>
              <a:rPr lang="en-US" dirty="0" smtClean="0"/>
              <a:t>we have a sermon of his.  Some</a:t>
            </a:r>
            <a:br>
              <a:rPr lang="en-US" dirty="0" smtClean="0"/>
            </a:br>
            <a:r>
              <a:rPr lang="en-US" dirty="0" smtClean="0"/>
              <a:t>scholars </a:t>
            </a:r>
            <a:r>
              <a:rPr lang="en-US" dirty="0"/>
              <a:t>think the language is similar to the </a:t>
            </a:r>
            <a:r>
              <a:rPr lang="en-US" dirty="0" smtClean="0"/>
              <a:t/>
            </a:r>
            <a:br>
              <a:rPr lang="en-US" dirty="0" smtClean="0"/>
            </a:br>
            <a:r>
              <a:rPr lang="en-US" dirty="0" smtClean="0"/>
              <a:t>Epistle</a:t>
            </a:r>
            <a:r>
              <a:rPr lang="en-US" dirty="0"/>
              <a:t>.  To be honest, I don’t see it.</a:t>
            </a:r>
          </a:p>
          <a:p>
            <a:pPr marL="171450" indent="-171450"/>
            <a:r>
              <a:rPr lang="en-US" dirty="0"/>
              <a:t>The Epistle has sophisticate Greek </a:t>
            </a:r>
            <a:r>
              <a:rPr lang="en-US" dirty="0" smtClean="0"/>
              <a:t>vocabulary</a:t>
            </a:r>
            <a:br>
              <a:rPr lang="en-US" dirty="0" smtClean="0"/>
            </a:br>
            <a:r>
              <a:rPr lang="en-US" dirty="0" smtClean="0"/>
              <a:t>and grammar.  </a:t>
            </a:r>
            <a:endParaRPr lang="en-US" dirty="0"/>
          </a:p>
          <a:p>
            <a:endParaRPr lang="en-US" dirty="0"/>
          </a:p>
        </p:txBody>
      </p:sp>
      <p:pic>
        <p:nvPicPr>
          <p:cNvPr id="4102" name="Picture 6" descr="http://jamestabor.com/wp-content/uploads/2012/09/James-the-Ju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5861" y="983229"/>
            <a:ext cx="2933700" cy="400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46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164091"/>
          </a:xfrm>
        </p:spPr>
        <p:txBody>
          <a:bodyPr/>
          <a:lstStyle/>
          <a:p>
            <a:pPr algn="ctr"/>
            <a:r>
              <a:rPr lang="en-US" dirty="0" smtClean="0"/>
              <a:t>Vote!</a:t>
            </a:r>
            <a:endParaRPr lang="en-US" dirty="0"/>
          </a:p>
        </p:txBody>
      </p:sp>
      <p:pic>
        <p:nvPicPr>
          <p:cNvPr id="4" name="Picture 2" descr="http://3.bp.blogspot.com/-UuEaNmWael4/UXA1IVJpNuI/AAAAAAAAAB8/nsjkERVnjT8/s1600/James+&amp;+joh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19" y="3204995"/>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uploads8.wikiart.org/images/duccio/the-apostle-james-alphaeus-13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58904" y="2996293"/>
            <a:ext cx="2830746" cy="32749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www.goodland.org/wp-content/uploads/2012/08/Generic5.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4187" y="2996293"/>
            <a:ext cx="2863397" cy="32749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jamestabor.com/wp-content/uploads/2012/09/James-the-Jus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82121" y="2996294"/>
            <a:ext cx="2401595" cy="327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style.rotation</p:attrName>
                                        </p:attrNameLst>
                                      </p:cBhvr>
                                      <p:tavLst>
                                        <p:tav tm="0">
                                          <p:val>
                                            <p:fltVal val="90"/>
                                          </p:val>
                                        </p:tav>
                                        <p:tav tm="100000">
                                          <p:val>
                                            <p:fltVal val="0"/>
                                          </p:val>
                                        </p:tav>
                                      </p:tavLst>
                                    </p:anim>
                                    <p:animEffect transition="in" filter="fad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3151991"/>
            <a:ext cx="10515600" cy="999095"/>
          </a:xfrm>
        </p:spPr>
        <p:txBody>
          <a:bodyPr/>
          <a:lstStyle/>
          <a:p>
            <a:pPr algn="ctr"/>
            <a:r>
              <a:rPr lang="en-US" dirty="0" smtClean="0"/>
              <a:t>Controversy</a:t>
            </a:r>
            <a:endParaRPr lang="en-US" dirty="0"/>
          </a:p>
        </p:txBody>
      </p:sp>
    </p:spTree>
    <p:extLst>
      <p:ext uri="{BB962C8B-B14F-4D97-AF65-F5344CB8AC3E}">
        <p14:creationId xmlns:p14="http://schemas.microsoft.com/office/powerpoint/2010/main" val="3734946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Controversy: This letter has been so disliked!</a:t>
            </a:r>
            <a:endParaRPr lang="en-US" dirty="0"/>
          </a:p>
        </p:txBody>
      </p:sp>
      <p:sp>
        <p:nvSpPr>
          <p:cNvPr id="3" name="Content Placeholder 2"/>
          <p:cNvSpPr>
            <a:spLocks noGrp="1"/>
          </p:cNvSpPr>
          <p:nvPr>
            <p:ph idx="1"/>
          </p:nvPr>
        </p:nvSpPr>
        <p:spPr/>
        <p:txBody>
          <a:bodyPr>
            <a:normAutofit/>
          </a:bodyPr>
          <a:lstStyle/>
          <a:p>
            <a:r>
              <a:rPr lang="en-US" dirty="0" smtClean="0"/>
              <a:t>Luther: “James Mangles the Scriptures” and “therefore I will not have him in my Bible to be numbered among the true chief of books.”  He went on to call James an “Epistle of Straw.”</a:t>
            </a:r>
          </a:p>
          <a:p>
            <a:r>
              <a:rPr lang="en-US" dirty="0" smtClean="0"/>
              <a:t>Calvin: James was “sparing in proclaiming the grace of Christ” and judged the epistle “not behooving of an apostle.”</a:t>
            </a:r>
          </a:p>
          <a:p>
            <a:r>
              <a:rPr lang="en-US" dirty="0" smtClean="0"/>
              <a:t>Verbalized Problem: James doesn’t teach what Jesus teaches!</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02136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779563" y="308610"/>
            <a:ext cx="4770533" cy="6172735"/>
          </a:xfrm>
          <a:prstGeom prst="rect">
            <a:avLst/>
          </a:prstGeom>
          <a:effectLst>
            <a:outerShdw blurRad="50800" dist="38100" dir="2700000" sx="103000" sy="103000" algn="tl" rotWithShape="0">
              <a:prstClr val="black">
                <a:alpha val="40000"/>
              </a:prstClr>
            </a:outerShdw>
          </a:effectLst>
        </p:spPr>
      </p:pic>
      <p:sp>
        <p:nvSpPr>
          <p:cNvPr id="2" name="Title 1"/>
          <p:cNvSpPr>
            <a:spLocks noGrp="1"/>
          </p:cNvSpPr>
          <p:nvPr>
            <p:ph type="title"/>
          </p:nvPr>
        </p:nvSpPr>
        <p:spPr>
          <a:xfrm>
            <a:off x="1791970" y="880111"/>
            <a:ext cx="4277360" cy="3246120"/>
          </a:xfrm>
        </p:spPr>
        <p:txBody>
          <a:bodyPr>
            <a:normAutofit fontScale="90000"/>
          </a:bodyPr>
          <a:lstStyle/>
          <a:p>
            <a:pPr algn="ctr"/>
            <a:r>
              <a:rPr lang="en-US" dirty="0" smtClean="0"/>
              <a:t>Comparison of James and the Sermon on the Mount</a:t>
            </a:r>
            <a:endParaRPr lang="en-US" dirty="0"/>
          </a:p>
        </p:txBody>
      </p:sp>
    </p:spTree>
    <p:extLst>
      <p:ext uri="{BB962C8B-B14F-4D97-AF65-F5344CB8AC3E}">
        <p14:creationId xmlns:p14="http://schemas.microsoft.com/office/powerpoint/2010/main" val="32373482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3071"/>
            <a:ext cx="10515600" cy="2448016"/>
          </a:xfrm>
        </p:spPr>
        <p:txBody>
          <a:bodyPr>
            <a:normAutofit fontScale="90000"/>
          </a:bodyPr>
          <a:lstStyle/>
          <a:p>
            <a:pPr algn="ctr"/>
            <a:r>
              <a:rPr lang="en-US" dirty="0" smtClean="0"/>
              <a:t>Despite James’s closeness to the Sermon on the Mount, there was controversy.  Why?</a:t>
            </a:r>
            <a:endParaRPr lang="en-US" dirty="0"/>
          </a:p>
        </p:txBody>
      </p:sp>
      <p:pic>
        <p:nvPicPr>
          <p:cNvPr id="1026" name="Picture 2" descr="http://a2.files.biography.com/image/upload/c_fill,g_face,h_300,q_80,w_300/MTE5NTU2MzE2MTcyNDg2MTU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595" y="3383280"/>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b/b0/Martin_Luther_by_Lucas_Cranach_der_%C3%84ltere.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56296" y="3385931"/>
            <a:ext cx="2127704" cy="2854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793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570" y="101600"/>
            <a:ext cx="10515600" cy="6371771"/>
          </a:xfrm>
        </p:spPr>
        <p:txBody>
          <a:bodyPr>
            <a:normAutofit fontScale="90000"/>
          </a:bodyPr>
          <a:lstStyle/>
          <a:p>
            <a:pPr algn="ctr"/>
            <a:r>
              <a:rPr lang="en-US" dirty="0" smtClean="0"/>
              <a:t>James’s message is offensive:</a:t>
            </a:r>
            <a:br>
              <a:rPr lang="en-US" dirty="0" smtClean="0"/>
            </a:br>
            <a:r>
              <a:rPr lang="en-US" dirty="0" smtClean="0"/>
              <a:t/>
            </a:r>
            <a:br>
              <a:rPr lang="en-US" dirty="0" smtClean="0"/>
            </a:br>
            <a:r>
              <a:rPr lang="en-US" dirty="0" smtClean="0"/>
              <a:t>The Christian life is not about acquiring God’s blessings, not about having the right theology, not about following the right set of rules.  </a:t>
            </a:r>
            <a:br>
              <a:rPr lang="en-US" dirty="0" smtClean="0"/>
            </a:br>
            <a:r>
              <a:rPr lang="en-US" dirty="0" smtClean="0"/>
              <a:t/>
            </a:r>
            <a:br>
              <a:rPr lang="en-US" dirty="0" smtClean="0"/>
            </a:br>
            <a:r>
              <a:rPr lang="en-US" dirty="0" smtClean="0"/>
              <a:t>It is about serving God and others</a:t>
            </a:r>
            <a:r>
              <a:rPr lang="en-US" dirty="0"/>
              <a:t>!</a:t>
            </a:r>
          </a:p>
        </p:txBody>
      </p:sp>
    </p:spTree>
    <p:extLst>
      <p:ext uri="{BB962C8B-B14F-4D97-AF65-F5344CB8AC3E}">
        <p14:creationId xmlns:p14="http://schemas.microsoft.com/office/powerpoint/2010/main" val="3050244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628" y="1114424"/>
            <a:ext cx="10515600" cy="4662261"/>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James</a:t>
            </a:r>
            <a:r>
              <a:rPr lang="en-US" dirty="0"/>
              <a:t>, a servant of God and of the Lord Jesus Christ </a:t>
            </a:r>
            <a:endParaRPr lang="en-US" dirty="0" smtClean="0"/>
          </a:p>
          <a:p>
            <a:pPr marL="0" indent="0" algn="ctr">
              <a:buNone/>
            </a:pPr>
            <a:r>
              <a:rPr lang="en-US" dirty="0" smtClean="0"/>
              <a:t>-- Jam 1:1</a:t>
            </a:r>
            <a:endParaRPr lang="en-US" dirty="0"/>
          </a:p>
        </p:txBody>
      </p:sp>
    </p:spTree>
    <p:extLst>
      <p:ext uri="{BB962C8B-B14F-4D97-AF65-F5344CB8AC3E}">
        <p14:creationId xmlns:p14="http://schemas.microsoft.com/office/powerpoint/2010/main" val="19381109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628" y="1114424"/>
            <a:ext cx="10515600" cy="4662261"/>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James</a:t>
            </a:r>
            <a:r>
              <a:rPr lang="en-US" dirty="0"/>
              <a:t>, a </a:t>
            </a:r>
            <a:r>
              <a:rPr lang="en-US" dirty="0" smtClean="0">
                <a:solidFill>
                  <a:schemeClr val="bg1"/>
                </a:solidFill>
              </a:rPr>
              <a:t>servant </a:t>
            </a:r>
            <a:r>
              <a:rPr lang="en-US" dirty="0"/>
              <a:t>of God and of the Lord Jesus Christ </a:t>
            </a:r>
            <a:endParaRPr lang="en-US" dirty="0" smtClean="0"/>
          </a:p>
          <a:p>
            <a:pPr marL="0" indent="0" algn="ctr">
              <a:buNone/>
            </a:pPr>
            <a:r>
              <a:rPr lang="en-US" dirty="0" smtClean="0"/>
              <a:t>-- Jam 1:1</a:t>
            </a:r>
            <a:endParaRPr lang="en-US" dirty="0"/>
          </a:p>
        </p:txBody>
      </p:sp>
    </p:spTree>
    <p:extLst>
      <p:ext uri="{BB962C8B-B14F-4D97-AF65-F5344CB8AC3E}">
        <p14:creationId xmlns:p14="http://schemas.microsoft.com/office/powerpoint/2010/main" val="2107817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628" y="1114424"/>
            <a:ext cx="10515600" cy="4662261"/>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James</a:t>
            </a:r>
            <a:r>
              <a:rPr lang="en-US" dirty="0"/>
              <a:t>, a </a:t>
            </a:r>
            <a:r>
              <a:rPr lang="en-US" dirty="0" smtClean="0">
                <a:solidFill>
                  <a:srgbClr val="FF0000"/>
                </a:solidFill>
              </a:rPr>
              <a:t>slave</a:t>
            </a:r>
            <a:r>
              <a:rPr lang="en-US" dirty="0" smtClean="0"/>
              <a:t> </a:t>
            </a:r>
            <a:r>
              <a:rPr lang="en-US" dirty="0"/>
              <a:t>of God and of the Lord Jesus Christ </a:t>
            </a:r>
            <a:endParaRPr lang="en-US" dirty="0" smtClean="0"/>
          </a:p>
          <a:p>
            <a:pPr marL="0" indent="0" algn="ctr">
              <a:buNone/>
            </a:pPr>
            <a:r>
              <a:rPr lang="en-US" dirty="0" smtClean="0"/>
              <a:t>-- Jam 1:1</a:t>
            </a:r>
          </a:p>
          <a:p>
            <a:pPr marL="0" indent="0" algn="ctr">
              <a:buNone/>
            </a:pPr>
            <a:endParaRPr lang="en-US" dirty="0"/>
          </a:p>
          <a:p>
            <a:pPr marL="0" indent="0" algn="ctr">
              <a:buNone/>
            </a:pPr>
            <a:r>
              <a:rPr lang="el-GR" dirty="0">
                <a:solidFill>
                  <a:srgbClr val="FF0000"/>
                </a:solidFill>
              </a:rPr>
              <a:t>δοῦλος</a:t>
            </a:r>
            <a:r>
              <a:rPr lang="el-GR" dirty="0"/>
              <a:t> </a:t>
            </a:r>
            <a:r>
              <a:rPr lang="en-US" dirty="0"/>
              <a:t>is better translated as </a:t>
            </a:r>
            <a:r>
              <a:rPr lang="en-US" dirty="0">
                <a:solidFill>
                  <a:srgbClr val="FF0000"/>
                </a:solidFill>
              </a:rPr>
              <a:t>“slave” </a:t>
            </a:r>
          </a:p>
          <a:p>
            <a:pPr marL="0" indent="0" algn="ctr">
              <a:buNone/>
            </a:pPr>
            <a:endParaRPr lang="en-US" dirty="0"/>
          </a:p>
        </p:txBody>
      </p:sp>
    </p:spTree>
    <p:extLst>
      <p:ext uri="{BB962C8B-B14F-4D97-AF65-F5344CB8AC3E}">
        <p14:creationId xmlns:p14="http://schemas.microsoft.com/office/powerpoint/2010/main" val="223271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a:t>
            </a:r>
            <a:r>
              <a:rPr lang="en-US" dirty="0" smtClean="0">
                <a:solidFill>
                  <a:srgbClr val="FF0000"/>
                </a:solidFill>
              </a:rPr>
              <a:t>Slavery</a:t>
            </a:r>
            <a:r>
              <a:rPr lang="en-US" dirty="0" smtClean="0"/>
              <a:t> to God</a:t>
            </a:r>
            <a:endParaRPr lang="en-US" dirty="0"/>
          </a:p>
        </p:txBody>
      </p:sp>
      <p:sp>
        <p:nvSpPr>
          <p:cNvPr id="3" name="Content Placeholder 2"/>
          <p:cNvSpPr>
            <a:spLocks noGrp="1"/>
          </p:cNvSpPr>
          <p:nvPr>
            <p:ph idx="1"/>
          </p:nvPr>
        </p:nvSpPr>
        <p:spPr/>
        <p:txBody>
          <a:bodyPr>
            <a:normAutofit/>
          </a:bodyPr>
          <a:lstStyle/>
          <a:p>
            <a:r>
              <a:rPr lang="en-US" dirty="0" smtClean="0"/>
              <a:t>Started in the Old Testament</a:t>
            </a:r>
          </a:p>
          <a:p>
            <a:pPr lvl="1"/>
            <a:r>
              <a:rPr lang="en-US" dirty="0" smtClean="0"/>
              <a:t>Leaders: David and Moses</a:t>
            </a:r>
          </a:p>
          <a:p>
            <a:pPr lvl="1"/>
            <a:r>
              <a:rPr lang="en-US" dirty="0" smtClean="0"/>
              <a:t>Prophets: Jeremiah and Amos</a:t>
            </a:r>
          </a:p>
          <a:p>
            <a:pPr lvl="1"/>
            <a:r>
              <a:rPr lang="en-US" dirty="0" smtClean="0"/>
              <a:t>Psalms:  Jewish People</a:t>
            </a:r>
          </a:p>
          <a:p>
            <a:r>
              <a:rPr lang="en-US" dirty="0" smtClean="0"/>
              <a:t>New Testament</a:t>
            </a:r>
          </a:p>
          <a:p>
            <a:pPr lvl="1"/>
            <a:r>
              <a:rPr lang="en-US" dirty="0" smtClean="0"/>
              <a:t>“</a:t>
            </a:r>
            <a:r>
              <a:rPr lang="en-US" dirty="0"/>
              <a:t>Paul, a </a:t>
            </a:r>
            <a:r>
              <a:rPr lang="en-US" dirty="0">
                <a:solidFill>
                  <a:srgbClr val="FF0000"/>
                </a:solidFill>
              </a:rPr>
              <a:t>servant</a:t>
            </a:r>
            <a:r>
              <a:rPr lang="en-US" dirty="0"/>
              <a:t> of Jesus </a:t>
            </a:r>
            <a:r>
              <a:rPr lang="en-US" dirty="0" smtClean="0"/>
              <a:t>Christ” </a:t>
            </a:r>
            <a:r>
              <a:rPr lang="en-US" dirty="0"/>
              <a:t>(Rom </a:t>
            </a:r>
            <a:r>
              <a:rPr lang="en-US" dirty="0" smtClean="0"/>
              <a:t>1:1)</a:t>
            </a:r>
          </a:p>
          <a:p>
            <a:pPr lvl="1"/>
            <a:r>
              <a:rPr lang="en-US" dirty="0" smtClean="0"/>
              <a:t>“Paul</a:t>
            </a:r>
            <a:r>
              <a:rPr lang="en-US" dirty="0"/>
              <a:t>, a </a:t>
            </a:r>
            <a:r>
              <a:rPr lang="en-US" dirty="0">
                <a:solidFill>
                  <a:srgbClr val="FF0000"/>
                </a:solidFill>
              </a:rPr>
              <a:t>servant</a:t>
            </a:r>
            <a:r>
              <a:rPr lang="en-US" dirty="0"/>
              <a:t> of </a:t>
            </a:r>
            <a:r>
              <a:rPr lang="en-US" dirty="0" smtClean="0"/>
              <a:t>God” </a:t>
            </a:r>
            <a:r>
              <a:rPr lang="en-US" dirty="0"/>
              <a:t>(Tit </a:t>
            </a:r>
            <a:r>
              <a:rPr lang="en-US" dirty="0" smtClean="0"/>
              <a:t>1:1)</a:t>
            </a:r>
          </a:p>
          <a:p>
            <a:pPr lvl="1"/>
            <a:r>
              <a:rPr lang="en-US" dirty="0" smtClean="0"/>
              <a:t>“James</a:t>
            </a:r>
            <a:r>
              <a:rPr lang="en-US" dirty="0"/>
              <a:t>, a </a:t>
            </a:r>
            <a:r>
              <a:rPr lang="en-US" dirty="0">
                <a:solidFill>
                  <a:srgbClr val="FF0000"/>
                </a:solidFill>
              </a:rPr>
              <a:t>servant</a:t>
            </a:r>
            <a:r>
              <a:rPr lang="en-US" dirty="0"/>
              <a:t> of God and of the Lord Jesus </a:t>
            </a:r>
            <a:r>
              <a:rPr lang="en-US" dirty="0" smtClean="0"/>
              <a:t>Christ” </a:t>
            </a:r>
            <a:r>
              <a:rPr lang="en-US" dirty="0"/>
              <a:t>(Jam </a:t>
            </a:r>
            <a:r>
              <a:rPr lang="en-US" dirty="0" smtClean="0"/>
              <a:t>1:1)</a:t>
            </a:r>
          </a:p>
          <a:p>
            <a:pPr lvl="1"/>
            <a:r>
              <a:rPr lang="en-US" dirty="0" smtClean="0"/>
              <a:t>“Simeon </a:t>
            </a:r>
            <a:r>
              <a:rPr lang="en-US" dirty="0"/>
              <a:t>Peter, a </a:t>
            </a:r>
            <a:r>
              <a:rPr lang="en-US" dirty="0">
                <a:solidFill>
                  <a:srgbClr val="FF0000"/>
                </a:solidFill>
              </a:rPr>
              <a:t>servant</a:t>
            </a:r>
            <a:r>
              <a:rPr lang="en-US" dirty="0"/>
              <a:t> and apostle of Jesus </a:t>
            </a:r>
            <a:r>
              <a:rPr lang="en-US" dirty="0" smtClean="0"/>
              <a:t>Christ” </a:t>
            </a:r>
            <a:r>
              <a:rPr lang="en-US" dirty="0"/>
              <a:t>(2Pe </a:t>
            </a:r>
            <a:r>
              <a:rPr lang="en-US" dirty="0" smtClean="0"/>
              <a:t>1:1)</a:t>
            </a:r>
          </a:p>
          <a:p>
            <a:pPr lvl="1"/>
            <a:r>
              <a:rPr lang="en-US" dirty="0" smtClean="0"/>
              <a:t>“The revelation . . . to his </a:t>
            </a:r>
            <a:r>
              <a:rPr lang="en-US" dirty="0" smtClean="0">
                <a:solidFill>
                  <a:srgbClr val="FF0000"/>
                </a:solidFill>
              </a:rPr>
              <a:t>servants</a:t>
            </a:r>
            <a:r>
              <a:rPr lang="en-US" dirty="0" smtClean="0"/>
              <a:t>... through his </a:t>
            </a:r>
            <a:r>
              <a:rPr lang="en-US" dirty="0">
                <a:solidFill>
                  <a:srgbClr val="FF0000"/>
                </a:solidFill>
              </a:rPr>
              <a:t>servant</a:t>
            </a:r>
            <a:r>
              <a:rPr lang="en-US" dirty="0"/>
              <a:t> </a:t>
            </a:r>
            <a:r>
              <a:rPr lang="en-US" dirty="0" smtClean="0"/>
              <a:t>John” </a:t>
            </a:r>
            <a:r>
              <a:rPr lang="en-US" dirty="0"/>
              <a:t>(Rev </a:t>
            </a:r>
            <a:r>
              <a:rPr lang="en-US" dirty="0" smtClean="0"/>
              <a:t>1:1)</a:t>
            </a:r>
            <a:endParaRPr lang="en-US" dirty="0"/>
          </a:p>
        </p:txBody>
      </p:sp>
    </p:spTree>
    <p:extLst>
      <p:ext uri="{BB962C8B-B14F-4D97-AF65-F5344CB8AC3E}">
        <p14:creationId xmlns:p14="http://schemas.microsoft.com/office/powerpoint/2010/main" val="209288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39257" y="307634"/>
            <a:ext cx="8229600" cy="6172200"/>
          </a:xfrm>
          <a:prstGeom prst="rect">
            <a:avLst/>
          </a:prstGeom>
        </p:spPr>
      </p:pic>
      <p:sp>
        <p:nvSpPr>
          <p:cNvPr id="2" name="Title 1"/>
          <p:cNvSpPr>
            <a:spLocks noGrp="1"/>
          </p:cNvSpPr>
          <p:nvPr>
            <p:ph type="title"/>
          </p:nvPr>
        </p:nvSpPr>
        <p:spPr>
          <a:xfrm>
            <a:off x="896257" y="2730953"/>
            <a:ext cx="10515600" cy="1325563"/>
          </a:xfrm>
        </p:spPr>
        <p:txBody>
          <a:bodyPr/>
          <a:lstStyle/>
          <a:p>
            <a:pPr algn="ctr"/>
            <a:r>
              <a:rPr lang="en-US" dirty="0" smtClean="0"/>
              <a:t>But Slavery is Offensive!</a:t>
            </a:r>
            <a:endParaRPr lang="en-US" dirty="0"/>
          </a:p>
        </p:txBody>
      </p:sp>
    </p:spTree>
    <p:extLst>
      <p:ext uri="{BB962C8B-B14F-4D97-AF65-F5344CB8AC3E}">
        <p14:creationId xmlns:p14="http://schemas.microsoft.com/office/powerpoint/2010/main" val="35220118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6256" y="1349829"/>
            <a:ext cx="10515600" cy="4499427"/>
          </a:xfrm>
        </p:spPr>
        <p:txBody>
          <a:bodyPr>
            <a:normAutofit/>
          </a:bodyPr>
          <a:lstStyle/>
          <a:p>
            <a:pPr marL="0" indent="0" algn="ctr">
              <a:buNone/>
            </a:pPr>
            <a:endParaRPr lang="en-US" sz="2000" dirty="0" smtClean="0"/>
          </a:p>
          <a:p>
            <a:pPr marL="0" indent="0" algn="ctr">
              <a:buNone/>
            </a:pPr>
            <a:r>
              <a:rPr lang="en-US" sz="4800" dirty="0" smtClean="0"/>
              <a:t>The BIG </a:t>
            </a:r>
            <a:r>
              <a:rPr lang="en-US" sz="4800" dirty="0"/>
              <a:t>C</a:t>
            </a:r>
            <a:r>
              <a:rPr lang="en-US" sz="4800" dirty="0" smtClean="0"/>
              <a:t>atch</a:t>
            </a:r>
          </a:p>
          <a:p>
            <a:pPr marL="0" indent="0" algn="ctr">
              <a:buNone/>
            </a:pPr>
            <a:r>
              <a:rPr lang="en-US" sz="4800" dirty="0" smtClean="0"/>
              <a:t>  </a:t>
            </a:r>
            <a:r>
              <a:rPr lang="en-US" dirty="0" smtClean="0">
                <a:solidFill>
                  <a:srgbClr val="FF0000"/>
                </a:solidFill>
              </a:rPr>
              <a:t>Slavery</a:t>
            </a:r>
            <a:r>
              <a:rPr lang="en-US" dirty="0" smtClean="0"/>
              <a:t> to God requires </a:t>
            </a:r>
            <a:br>
              <a:rPr lang="en-US" dirty="0" smtClean="0"/>
            </a:br>
            <a:r>
              <a:rPr lang="en-US" dirty="0" smtClean="0"/>
              <a:t>that we also serve each other</a:t>
            </a:r>
          </a:p>
          <a:p>
            <a:pPr marL="0" indent="0" algn="ctr">
              <a:buNone/>
            </a:pPr>
            <a:r>
              <a:rPr lang="en-US" dirty="0" smtClean="0"/>
              <a:t/>
            </a:r>
            <a:br>
              <a:rPr lang="en-US" dirty="0" smtClean="0"/>
            </a:br>
            <a:r>
              <a:rPr lang="en-US" dirty="0" smtClean="0"/>
              <a:t>“Whoever </a:t>
            </a:r>
            <a:r>
              <a:rPr lang="en-US" dirty="0"/>
              <a:t>wishes to be great among you must be your </a:t>
            </a:r>
            <a:r>
              <a:rPr lang="en-US" dirty="0" smtClean="0">
                <a:solidFill>
                  <a:srgbClr val="FF0000"/>
                </a:solidFill>
              </a:rPr>
              <a:t>servant</a:t>
            </a:r>
            <a:r>
              <a:rPr lang="en-US" dirty="0" smtClean="0"/>
              <a:t>”</a:t>
            </a:r>
            <a:br>
              <a:rPr lang="en-US" dirty="0" smtClean="0"/>
            </a:br>
            <a:r>
              <a:rPr lang="en-US" dirty="0" smtClean="0"/>
              <a:t> (Mar 10:43)</a:t>
            </a:r>
          </a:p>
        </p:txBody>
      </p:sp>
    </p:spTree>
    <p:extLst>
      <p:ext uri="{BB962C8B-B14F-4D97-AF65-F5344CB8AC3E}">
        <p14:creationId xmlns:p14="http://schemas.microsoft.com/office/powerpoint/2010/main" val="513261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628" y="1114424"/>
            <a:ext cx="10515600" cy="4662261"/>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a:t>To the twelve tribes in the Dispersion: </a:t>
            </a:r>
            <a:r>
              <a:rPr lang="en-US" dirty="0" smtClean="0"/>
              <a:t>Greetings! </a:t>
            </a:r>
          </a:p>
          <a:p>
            <a:pPr marL="0" indent="0" algn="ctr">
              <a:buNone/>
            </a:pPr>
            <a:r>
              <a:rPr lang="en-US" dirty="0" smtClean="0"/>
              <a:t>-- Jam 1:1</a:t>
            </a:r>
            <a:endParaRPr lang="en-US" dirty="0"/>
          </a:p>
        </p:txBody>
      </p:sp>
    </p:spTree>
    <p:extLst>
      <p:ext uri="{BB962C8B-B14F-4D97-AF65-F5344CB8AC3E}">
        <p14:creationId xmlns:p14="http://schemas.microsoft.com/office/powerpoint/2010/main" val="24418036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628" y="1114424"/>
            <a:ext cx="10515600" cy="4662261"/>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a:t>To the twelve tribes in the </a:t>
            </a:r>
            <a:r>
              <a:rPr lang="en-US" dirty="0">
                <a:solidFill>
                  <a:srgbClr val="FF0000"/>
                </a:solidFill>
              </a:rPr>
              <a:t>Dispersion</a:t>
            </a:r>
            <a:r>
              <a:rPr lang="en-US" dirty="0"/>
              <a:t>: Greetings. </a:t>
            </a:r>
            <a:endParaRPr lang="en-US" dirty="0" smtClean="0"/>
          </a:p>
          <a:p>
            <a:pPr marL="0" indent="0" algn="ctr">
              <a:buNone/>
            </a:pPr>
            <a:r>
              <a:rPr lang="en-US" dirty="0" smtClean="0"/>
              <a:t>-- Jam 1:1</a:t>
            </a:r>
          </a:p>
          <a:p>
            <a:pPr marL="0" indent="0" algn="ctr">
              <a:buNone/>
            </a:pPr>
            <a:endParaRPr lang="en-US" dirty="0"/>
          </a:p>
          <a:p>
            <a:pPr marL="0" indent="0" algn="ctr">
              <a:buNone/>
            </a:pPr>
            <a:r>
              <a:rPr lang="el-GR" dirty="0">
                <a:solidFill>
                  <a:srgbClr val="FF0000"/>
                </a:solidFill>
              </a:rPr>
              <a:t>διασπορᾷ</a:t>
            </a:r>
            <a:r>
              <a:rPr lang="el-GR" dirty="0"/>
              <a:t> </a:t>
            </a:r>
            <a:r>
              <a:rPr lang="en-US" dirty="0"/>
              <a:t>literally means “scattering.”</a:t>
            </a:r>
          </a:p>
          <a:p>
            <a:pPr marL="0" indent="0" algn="ctr">
              <a:buNone/>
            </a:pPr>
            <a:endParaRPr lang="en-US" dirty="0"/>
          </a:p>
        </p:txBody>
      </p:sp>
    </p:spTree>
    <p:extLst>
      <p:ext uri="{BB962C8B-B14F-4D97-AF65-F5344CB8AC3E}">
        <p14:creationId xmlns:p14="http://schemas.microsoft.com/office/powerpoint/2010/main" val="17571543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Diaspora</a:t>
            </a:r>
            <a:endParaRPr lang="en-US" dirty="0"/>
          </a:p>
        </p:txBody>
      </p:sp>
      <p:sp>
        <p:nvSpPr>
          <p:cNvPr id="3" name="Content Placeholder 2"/>
          <p:cNvSpPr>
            <a:spLocks noGrp="1"/>
          </p:cNvSpPr>
          <p:nvPr>
            <p:ph idx="1"/>
          </p:nvPr>
        </p:nvSpPr>
        <p:spPr/>
        <p:txBody>
          <a:bodyPr>
            <a:normAutofit/>
          </a:bodyPr>
          <a:lstStyle/>
          <a:p>
            <a:r>
              <a:rPr lang="en-US" dirty="0" smtClean="0"/>
              <a:t>First One: </a:t>
            </a:r>
          </a:p>
          <a:p>
            <a:pPr lvl="1"/>
            <a:r>
              <a:rPr lang="en-US" dirty="0" smtClean="0"/>
              <a:t>God’s Old Testament plan for </a:t>
            </a:r>
            <a:r>
              <a:rPr lang="en-US" dirty="0" smtClean="0">
                <a:solidFill>
                  <a:srgbClr val="FF0000"/>
                </a:solidFill>
              </a:rPr>
              <a:t>the Kingdom of God</a:t>
            </a:r>
            <a:r>
              <a:rPr lang="en-US" dirty="0" smtClean="0"/>
              <a:t>: </a:t>
            </a:r>
            <a:br>
              <a:rPr lang="en-US" dirty="0" smtClean="0"/>
            </a:br>
            <a:r>
              <a:rPr lang="en-US" dirty="0" smtClean="0"/>
              <a:t>Experience God’s blessings while externally blessing and welcoming outsiders </a:t>
            </a:r>
          </a:p>
          <a:p>
            <a:pPr lvl="1"/>
            <a:r>
              <a:rPr lang="en-US" dirty="0" smtClean="0"/>
              <a:t>The Kingdom Fails</a:t>
            </a:r>
          </a:p>
          <a:p>
            <a:pPr lvl="1"/>
            <a:r>
              <a:rPr lang="en-US" dirty="0" smtClean="0"/>
              <a:t>Scattering of Jews by conquering nations</a:t>
            </a:r>
          </a:p>
          <a:p>
            <a:r>
              <a:rPr lang="en-US" dirty="0" smtClean="0"/>
              <a:t>Second One:</a:t>
            </a:r>
          </a:p>
          <a:p>
            <a:pPr lvl="1"/>
            <a:r>
              <a:rPr lang="en-US" dirty="0" smtClean="0"/>
              <a:t>1</a:t>
            </a:r>
            <a:r>
              <a:rPr lang="en-US" baseline="30000" dirty="0" smtClean="0"/>
              <a:t>st</a:t>
            </a:r>
            <a:r>
              <a:rPr lang="en-US" dirty="0" smtClean="0"/>
              <a:t> C scattering of Christians because of persecution</a:t>
            </a:r>
          </a:p>
          <a:p>
            <a:endParaRPr lang="en-US" dirty="0"/>
          </a:p>
        </p:txBody>
      </p:sp>
    </p:spTree>
    <p:extLst>
      <p:ext uri="{BB962C8B-B14F-4D97-AF65-F5344CB8AC3E}">
        <p14:creationId xmlns:p14="http://schemas.microsoft.com/office/powerpoint/2010/main" val="211901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Kingdom of God</a:t>
            </a:r>
          </a:p>
        </p:txBody>
      </p:sp>
      <p:sp>
        <p:nvSpPr>
          <p:cNvPr id="3" name="Content Placeholder 2"/>
          <p:cNvSpPr>
            <a:spLocks noGrp="1"/>
          </p:cNvSpPr>
          <p:nvPr>
            <p:ph idx="1"/>
          </p:nvPr>
        </p:nvSpPr>
        <p:spPr/>
        <p:txBody>
          <a:bodyPr/>
          <a:lstStyle/>
          <a:p>
            <a:pPr marL="0" indent="0">
              <a:buNone/>
            </a:pPr>
            <a:r>
              <a:rPr lang="en-US" dirty="0" smtClean="0"/>
              <a:t>The goal of the OT Kingdom of God and the NT Kingdom of God was/is basically the same goal:</a:t>
            </a:r>
          </a:p>
          <a:p>
            <a:pPr marL="0" indent="0" algn="ctr">
              <a:buNone/>
            </a:pPr>
            <a:endParaRPr lang="en-US" dirty="0" smtClean="0"/>
          </a:p>
          <a:p>
            <a:pPr marL="0" indent="0" algn="ctr">
              <a:buNone/>
            </a:pPr>
            <a:r>
              <a:rPr lang="en-US" dirty="0" smtClean="0"/>
              <a:t>The people of God are to experience </a:t>
            </a:r>
          </a:p>
          <a:p>
            <a:pPr marL="0" indent="0" algn="ctr">
              <a:buNone/>
            </a:pPr>
            <a:r>
              <a:rPr lang="en-US" dirty="0" smtClean="0"/>
              <a:t>God’s abundant blessings as a community </a:t>
            </a:r>
          </a:p>
          <a:p>
            <a:pPr marL="0" indent="0" algn="ctr">
              <a:buNone/>
            </a:pPr>
            <a:r>
              <a:rPr lang="en-US" dirty="0" smtClean="0"/>
              <a:t>while inviting outsiders into </a:t>
            </a:r>
          </a:p>
          <a:p>
            <a:pPr marL="0" indent="0" algn="ctr">
              <a:buNone/>
            </a:pPr>
            <a:r>
              <a:rPr lang="en-US" dirty="0" smtClean="0"/>
              <a:t>join them in God’s Kingdom.</a:t>
            </a:r>
          </a:p>
          <a:p>
            <a:pPr marL="0" indent="0" algn="ctr">
              <a:buNone/>
            </a:pPr>
            <a:endParaRPr lang="en-US" dirty="0" smtClean="0"/>
          </a:p>
          <a:p>
            <a:endParaRPr lang="en-US" dirty="0" smtClean="0"/>
          </a:p>
          <a:p>
            <a:pPr lvl="1"/>
            <a:endParaRPr lang="en-US" dirty="0"/>
          </a:p>
        </p:txBody>
      </p:sp>
    </p:spTree>
    <p:extLst>
      <p:ext uri="{BB962C8B-B14F-4D97-AF65-F5344CB8AC3E}">
        <p14:creationId xmlns:p14="http://schemas.microsoft.com/office/powerpoint/2010/main" val="39643777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628" y="1114424"/>
            <a:ext cx="10515600" cy="4662261"/>
          </a:xfrm>
        </p:spPr>
        <p:txBody>
          <a:bodyPr/>
          <a:lstStyle/>
          <a:p>
            <a:pPr marL="0" indent="0" algn="ctr">
              <a:buNone/>
            </a:pPr>
            <a:endParaRPr lang="en-US" dirty="0" smtClean="0"/>
          </a:p>
          <a:p>
            <a:pPr marL="0" indent="0" algn="ctr">
              <a:buNone/>
            </a:pPr>
            <a:endParaRPr lang="en-US" dirty="0" smtClean="0"/>
          </a:p>
          <a:p>
            <a:pPr marL="0" indent="0" algn="ctr">
              <a:buNone/>
            </a:pPr>
            <a:r>
              <a:rPr lang="en-US" b="1" dirty="0" smtClean="0"/>
              <a:t>Discussion Questions:</a:t>
            </a:r>
          </a:p>
          <a:p>
            <a:pPr marL="0" indent="0" algn="ctr">
              <a:buNone/>
            </a:pPr>
            <a:endParaRPr lang="en-US" b="1" dirty="0" smtClean="0"/>
          </a:p>
          <a:p>
            <a:pPr marL="0" indent="0" algn="ctr">
              <a:buNone/>
            </a:pPr>
            <a:r>
              <a:rPr lang="en-US" b="1" dirty="0" smtClean="0"/>
              <a:t>Are you comfortable being called the slave of God?</a:t>
            </a:r>
          </a:p>
          <a:p>
            <a:pPr marL="0" indent="0" algn="ctr">
              <a:buNone/>
            </a:pPr>
            <a:r>
              <a:rPr lang="en-US" b="1" dirty="0" smtClean="0"/>
              <a:t>Are you comfortable being the servant of others? Even your enemies?</a:t>
            </a:r>
          </a:p>
          <a:p>
            <a:pPr marL="0" indent="0" algn="ctr">
              <a:buNone/>
            </a:pPr>
            <a:r>
              <a:rPr lang="en-US" b="1" dirty="0" smtClean="0"/>
              <a:t>How do you practice being a slave to God and others?</a:t>
            </a:r>
          </a:p>
        </p:txBody>
      </p:sp>
    </p:spTree>
    <p:extLst>
      <p:ext uri="{BB962C8B-B14F-4D97-AF65-F5344CB8AC3E}">
        <p14:creationId xmlns:p14="http://schemas.microsoft.com/office/powerpoint/2010/main" val="6865746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8" y="2859314"/>
            <a:ext cx="10515600" cy="1059543"/>
          </a:xfrm>
        </p:spPr>
        <p:txBody>
          <a:bodyPr>
            <a:normAutofit lnSpcReduction="10000"/>
          </a:bodyPr>
          <a:lstStyle/>
          <a:p>
            <a:pPr marL="0" indent="0" algn="ctr">
              <a:buNone/>
            </a:pPr>
            <a:r>
              <a:rPr lang="en-US" sz="7200" dirty="0" smtClean="0"/>
              <a:t>Closing Prayer</a:t>
            </a:r>
            <a:endParaRPr lang="en-US" sz="7200" dirty="0"/>
          </a:p>
        </p:txBody>
      </p:sp>
    </p:spTree>
    <p:extLst>
      <p:ext uri="{BB962C8B-B14F-4D97-AF65-F5344CB8AC3E}">
        <p14:creationId xmlns:p14="http://schemas.microsoft.com/office/powerpoint/2010/main" val="3317083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tS Class Template.pptx" id="{70024C65-34F4-481D-99E9-BF5A5D843847}" vid="{EFBFE776-8571-4499-A7E8-3FF37661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JitS Template</Template>
  <TotalTime>544</TotalTime>
  <Words>1211</Words>
  <Application>Microsoft Office PowerPoint</Application>
  <PresentationFormat>Widescreen</PresentationFormat>
  <Paragraphs>168</Paragraphs>
  <Slides>28</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Wingdings</vt:lpstr>
      <vt:lpstr>Office Theme</vt:lpstr>
      <vt:lpstr>James in the Suburbs</vt:lpstr>
      <vt:lpstr>Intro to the Epistle (Chapters 5-7)</vt:lpstr>
      <vt:lpstr>Vital Details of the Epistle</vt:lpstr>
      <vt:lpstr>Mystery</vt:lpstr>
      <vt:lpstr>Mystery: Who wrote the letter?</vt:lpstr>
      <vt:lpstr>Will the Real James Standup?</vt:lpstr>
      <vt:lpstr>Disciple, son of Zebedee and  brother of John (also a disciple)</vt:lpstr>
      <vt:lpstr>James, disciple and the son of Alphaeus.  </vt:lpstr>
      <vt:lpstr>The father of the disciple Judas (not Judas Iscariot) </vt:lpstr>
      <vt:lpstr>Brother of Jesus </vt:lpstr>
      <vt:lpstr>Vote!</vt:lpstr>
      <vt:lpstr>Controversy</vt:lpstr>
      <vt:lpstr>Controversy: This letter has been so disliked!</vt:lpstr>
      <vt:lpstr>Comparison of James and the Sermon on the Mount</vt:lpstr>
      <vt:lpstr>Despite James’s closeness to the Sermon on the Mount, there was controversy.  Why?</vt:lpstr>
      <vt:lpstr>James’s message is offensive:  The Christian life is not about acquiring God’s blessings, not about having the right theology, not about following the right set of rules.    It is about serving God and others!</vt:lpstr>
      <vt:lpstr>PowerPoint Presentation</vt:lpstr>
      <vt:lpstr>PowerPoint Presentation</vt:lpstr>
      <vt:lpstr>PowerPoint Presentation</vt:lpstr>
      <vt:lpstr>Concept of Slavery to God</vt:lpstr>
      <vt:lpstr>But Slavery is Offensive!</vt:lpstr>
      <vt:lpstr>PowerPoint Presentation</vt:lpstr>
      <vt:lpstr>PowerPoint Presentation</vt:lpstr>
      <vt:lpstr>PowerPoint Presentation</vt:lpstr>
      <vt:lpstr>Diaspora</vt:lpstr>
      <vt:lpstr>Kingdom of God</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Love-Fordham</dc:creator>
  <cp:lastModifiedBy>April Love-Fordham</cp:lastModifiedBy>
  <cp:revision>61</cp:revision>
  <cp:lastPrinted>2014-09-17T15:00:18Z</cp:lastPrinted>
  <dcterms:created xsi:type="dcterms:W3CDTF">2014-08-05T15:05:37Z</dcterms:created>
  <dcterms:modified xsi:type="dcterms:W3CDTF">2015-01-07T15:56:41Z</dcterms:modified>
</cp:coreProperties>
</file>